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jpeg" ContentType="image/jpeg"/>
  <Override PartName="/ppt/media/image2.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3.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4.jpeg" ContentType="image/jpeg"/>
  <Override PartName="/ppt/notesSlides/notesSlide11.xml" ContentType="application/vnd.openxmlformats-officedocument.presentationml.notesSlide+xml"/>
  <Override PartName="/ppt/media/image5.jpeg" ContentType="image/jpeg"/>
  <Override PartName="/ppt/notesSlides/notesSlide12.xml" ContentType="application/vnd.openxmlformats-officedocument.presentationml.notesSlide+xml"/>
  <Override PartName="/ppt/media/media1.mp4" ContentType="video/unknown"/>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12992100" cy="97409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0" name="Shape 130"/>
          <p:cNvSpPr/>
          <p:nvPr>
            <p:ph type="sldImg"/>
          </p:nvPr>
        </p:nvSpPr>
        <p:spPr>
          <a:xfrm>
            <a:off x="1143000" y="685800"/>
            <a:ext cx="4572000" cy="3429000"/>
          </a:xfrm>
          <a:prstGeom prst="rect">
            <a:avLst/>
          </a:prstGeom>
        </p:spPr>
        <p:txBody>
          <a:bodyPr/>
          <a:lstStyle/>
          <a:p>
            <a:pPr/>
          </a:p>
        </p:txBody>
      </p:sp>
      <p:sp>
        <p:nvSpPr>
          <p:cNvPr id="131" name="Shape 13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 Id="rId3" Type="http://schemas.openxmlformats.org/officeDocument/2006/relationships/hyperlink" Target="https://www.ncsc.gov.uk/cyberaware/home" TargetMode="Externa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Shape 141"/>
          <p:cNvSpPr/>
          <p:nvPr>
            <p:ph type="sldImg"/>
          </p:nvPr>
        </p:nvSpPr>
        <p:spPr>
          <a:prstGeom prst="rect">
            <a:avLst/>
          </a:prstGeom>
        </p:spPr>
        <p:txBody>
          <a:bodyPr/>
          <a:lstStyle/>
          <a:p>
            <a:pPr/>
          </a:p>
        </p:txBody>
      </p:sp>
      <p:sp>
        <p:nvSpPr>
          <p:cNvPr id="142" name="Shape 142"/>
          <p:cNvSpPr/>
          <p:nvPr>
            <p:ph type="body" sz="quarter" idx="1"/>
          </p:nvPr>
        </p:nvSpPr>
        <p:spPr>
          <a:prstGeom prst="rect">
            <a:avLst/>
          </a:prstGeom>
        </p:spPr>
        <p:txBody>
          <a:bodyPr/>
          <a:lstStyle/>
          <a:p>
            <a:pPr/>
            <a:r>
              <a:t>Welcome</a:t>
            </a:r>
          </a:p>
          <a:p>
            <a:pPr/>
            <a:r>
              <a:t>Name and Hampshire Cyber Watch (around 20)</a:t>
            </a:r>
          </a:p>
          <a:p>
            <a:pPr/>
            <a:r>
              <a:t>Police trained and vetted</a:t>
            </a:r>
          </a:p>
          <a:p>
            <a:pPr/>
            <a:r>
              <a:t>This presentation has been created in conjunction with HINWA and Police crime Unit</a:t>
            </a:r>
          </a:p>
          <a:p>
            <a:pPr/>
            <a:r>
              <a:t>40 mins, Q&amp;A, and time at end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Shape 229"/>
          <p:cNvSpPr/>
          <p:nvPr>
            <p:ph type="sldImg"/>
          </p:nvPr>
        </p:nvSpPr>
        <p:spPr>
          <a:prstGeom prst="rect">
            <a:avLst/>
          </a:prstGeom>
        </p:spPr>
        <p:txBody>
          <a:bodyPr/>
          <a:lstStyle/>
          <a:p>
            <a:pPr/>
          </a:p>
        </p:txBody>
      </p:sp>
      <p:sp>
        <p:nvSpPr>
          <p:cNvPr id="230" name="Shape 230"/>
          <p:cNvSpPr/>
          <p:nvPr>
            <p:ph type="body" sz="quarter" idx="1"/>
          </p:nvPr>
        </p:nvSpPr>
        <p:spPr>
          <a:prstGeom prst="rect">
            <a:avLst/>
          </a:prstGeom>
        </p:spPr>
        <p:txBody>
          <a:bodyPr/>
          <a:lstStyle>
            <a:lvl1pPr>
              <a:defRPr>
                <a:solidFill>
                  <a:srgbClr val="1155CC"/>
                </a:solidFill>
              </a:defRPr>
            </a:lvl1pPr>
          </a:lstStyle>
          <a:p>
            <a:pPr/>
            <a:r>
              <a:t>Security updates are often released to counter the latest threats that are affecting peoples computers, so it is critical to keep as up to date as you can.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Shape 239"/>
          <p:cNvSpPr/>
          <p:nvPr>
            <p:ph type="sldImg"/>
          </p:nvPr>
        </p:nvSpPr>
        <p:spPr>
          <a:prstGeom prst="rect">
            <a:avLst/>
          </a:prstGeom>
        </p:spPr>
        <p:txBody>
          <a:bodyPr/>
          <a:lstStyle/>
          <a:p>
            <a:pPr/>
          </a:p>
        </p:txBody>
      </p:sp>
      <p:sp>
        <p:nvSpPr>
          <p:cNvPr id="240" name="Shape 240"/>
          <p:cNvSpPr/>
          <p:nvPr>
            <p:ph type="body" sz="quarter" idx="1"/>
          </p:nvPr>
        </p:nvSpPr>
        <p:spPr>
          <a:prstGeom prst="rect">
            <a:avLst/>
          </a:prstGeom>
        </p:spPr>
        <p:txBody>
          <a:bodyPr/>
          <a:lstStyle>
            <a:lvl1pPr>
              <a:defRPr>
                <a:solidFill>
                  <a:srgbClr val="1155CC"/>
                </a:solidFill>
              </a:defRPr>
            </a:lvl1pPr>
          </a:lstStyle>
          <a:p>
            <a:pPr/>
            <a:r>
              <a:t>Security updates are often released to counter the latest threats that are affecting peoples computers, so it is critical to keep as up to date as you can.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Shape 246"/>
          <p:cNvSpPr/>
          <p:nvPr>
            <p:ph type="sldImg"/>
          </p:nvPr>
        </p:nvSpPr>
        <p:spPr>
          <a:prstGeom prst="rect">
            <a:avLst/>
          </a:prstGeom>
        </p:spPr>
        <p:txBody>
          <a:bodyPr/>
          <a:lstStyle/>
          <a:p>
            <a:pPr/>
          </a:p>
        </p:txBody>
      </p:sp>
      <p:sp>
        <p:nvSpPr>
          <p:cNvPr id="247" name="Shape 247"/>
          <p:cNvSpPr/>
          <p:nvPr>
            <p:ph type="body" sz="quarter" idx="1"/>
          </p:nvPr>
        </p:nvSpPr>
        <p:spPr>
          <a:prstGeom prst="rect">
            <a:avLst/>
          </a:prstGeom>
        </p:spPr>
        <p:txBody>
          <a:bodyPr/>
          <a:lstStyle>
            <a:lvl1pPr>
              <a:defRPr>
                <a:solidFill>
                  <a:srgbClr val="1155CC"/>
                </a:solidFill>
              </a:defRPr>
            </a:lvl1pPr>
          </a:lstStyle>
          <a:p>
            <a:pPr/>
            <a:r>
              <a:t>Demonstrating how our personal data can be used to convince us their scams are genuine.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Shape 253"/>
          <p:cNvSpPr/>
          <p:nvPr>
            <p:ph type="sldImg"/>
          </p:nvPr>
        </p:nvSpPr>
        <p:spPr>
          <a:prstGeom prst="rect">
            <a:avLst/>
          </a:prstGeom>
        </p:spPr>
        <p:txBody>
          <a:bodyPr/>
          <a:lstStyle/>
          <a:p>
            <a:pPr/>
          </a:p>
        </p:txBody>
      </p:sp>
      <p:sp>
        <p:nvSpPr>
          <p:cNvPr id="254" name="Shape 254"/>
          <p:cNvSpPr/>
          <p:nvPr>
            <p:ph type="body" sz="quarter" idx="1"/>
          </p:nvPr>
        </p:nvSpPr>
        <p:spPr>
          <a:prstGeom prst="rect">
            <a:avLst/>
          </a:prstGeom>
        </p:spPr>
        <p:txBody>
          <a:bodyPr/>
          <a:lstStyle>
            <a:lvl1pPr>
              <a:defRPr b="1"/>
            </a:lvl1pPr>
          </a:lstStyle>
          <a:p>
            <a:pPr/>
            <a:r>
              <a:t>BLANK SLIDE FOR OPTIONAL VIDEO INSERTION</a:t>
            </a:r>
            <a:endParaRPr sz="10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Shape 263"/>
          <p:cNvSpPr/>
          <p:nvPr>
            <p:ph type="sldImg"/>
          </p:nvPr>
        </p:nvSpPr>
        <p:spPr>
          <a:prstGeom prst="rect">
            <a:avLst/>
          </a:prstGeom>
        </p:spPr>
        <p:txBody>
          <a:bodyPr/>
          <a:lstStyle/>
          <a:p>
            <a:pPr/>
          </a:p>
        </p:txBody>
      </p:sp>
      <p:sp>
        <p:nvSpPr>
          <p:cNvPr id="264" name="Shape 264"/>
          <p:cNvSpPr/>
          <p:nvPr>
            <p:ph type="body" sz="quarter" idx="1"/>
          </p:nvPr>
        </p:nvSpPr>
        <p:spPr>
          <a:prstGeom prst="rect">
            <a:avLst/>
          </a:prstGeom>
        </p:spPr>
        <p:txBody>
          <a:bodyPr/>
          <a:lstStyle/>
          <a:p>
            <a:pPr>
              <a:defRPr>
                <a:solidFill>
                  <a:srgbClr val="1155CC"/>
                </a:solidFill>
              </a:defRPr>
            </a:pPr>
            <a:r>
              <a:t>Action Fraud is an organisation set up by the Home Office to take reports of fraud and cyber crime. They work with police Cyber crime teams, financial industry bodies and tech companies to combat cyber attacks and raise awareness.</a:t>
            </a:r>
          </a:p>
          <a:p>
            <a:pPr>
              <a:defRPr>
                <a:solidFill>
                  <a:srgbClr val="1155CC"/>
                </a:solidFill>
              </a:defRPr>
            </a:pPr>
          </a:p>
          <a:p>
            <a:pPr>
              <a:defRPr>
                <a:solidFill>
                  <a:srgbClr val="1155CC"/>
                </a:solidFill>
              </a:defRPr>
            </a:pPr>
            <a:r>
              <a:t>Investigations can take a long time to produce a result and may involve investigators from multiple countries and jurisdictions. Despite this it is still important to report any incidents and you can help to protect others.</a:t>
            </a:r>
          </a:p>
          <a:p>
            <a:pPr>
              <a:defRPr>
                <a:solidFill>
                  <a:srgbClr val="1155CC"/>
                </a:solidFill>
              </a:defRPr>
            </a:pPr>
          </a:p>
          <a:p>
            <a:pPr>
              <a:defRPr>
                <a:solidFill>
                  <a:srgbClr val="1155CC"/>
                </a:solidFill>
              </a:defRPr>
            </a:pPr>
            <a:r>
              <a:t>If you are ever in immediate danger, always call 999.</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Shape 274"/>
          <p:cNvSpPr/>
          <p:nvPr>
            <p:ph type="sldImg"/>
          </p:nvPr>
        </p:nvSpPr>
        <p:spPr>
          <a:prstGeom prst="rect">
            <a:avLst/>
          </a:prstGeom>
        </p:spPr>
        <p:txBody>
          <a:bodyPr/>
          <a:lstStyle/>
          <a:p>
            <a:pPr/>
          </a:p>
        </p:txBody>
      </p:sp>
      <p:sp>
        <p:nvSpPr>
          <p:cNvPr id="275" name="Shape 275"/>
          <p:cNvSpPr/>
          <p:nvPr>
            <p:ph type="body" sz="quarter" idx="1"/>
          </p:nvPr>
        </p:nvSpPr>
        <p:spPr>
          <a:prstGeom prst="rect">
            <a:avLst/>
          </a:prstGeom>
        </p:spPr>
        <p:txBody>
          <a:bodyPr/>
          <a:lstStyle/>
          <a:p>
            <a:pPr>
              <a:defRPr>
                <a:solidFill>
                  <a:srgbClr val="1155CC"/>
                </a:solidFill>
              </a:defRPr>
            </a:pPr>
            <a:r>
              <a:t>Action Fraud is an organisation set up by the Home Office to take reports of fraud and cyber crime. They work with police Cyber crime teams, financial industry bodies and tech companies to combat cyber attacks and raise awareness.</a:t>
            </a:r>
          </a:p>
          <a:p>
            <a:pPr>
              <a:defRPr>
                <a:solidFill>
                  <a:srgbClr val="1155CC"/>
                </a:solidFill>
              </a:defRPr>
            </a:pPr>
          </a:p>
          <a:p>
            <a:pPr>
              <a:defRPr>
                <a:solidFill>
                  <a:srgbClr val="1155CC"/>
                </a:solidFill>
              </a:defRPr>
            </a:pPr>
            <a:r>
              <a:t>Investigations can take a long time to produce a result and may involve investigators from multiple countries and jurisdictions. Despite this it is still important to report any incidents and you can help to protect others.</a:t>
            </a:r>
          </a:p>
          <a:p>
            <a:pPr>
              <a:defRPr>
                <a:solidFill>
                  <a:srgbClr val="1155CC"/>
                </a:solidFill>
              </a:defRPr>
            </a:pPr>
          </a:p>
          <a:p>
            <a:pPr>
              <a:defRPr>
                <a:solidFill>
                  <a:srgbClr val="1155CC"/>
                </a:solidFill>
              </a:defRPr>
            </a:pPr>
            <a:r>
              <a:t>If you are ever in immediate danger, always call 999.</a:t>
            </a:r>
          </a:p>
          <a:p>
            <a:pPr>
              <a:defRPr>
                <a:solidFill>
                  <a:srgbClr val="1155CC"/>
                </a:solidFill>
              </a:defRPr>
            </a:pPr>
          </a:p>
          <a:p>
            <a:pPr>
              <a:defRPr>
                <a:solidFill>
                  <a:srgbClr val="1155CC"/>
                </a:solidFill>
              </a:defRPr>
            </a:pPr>
            <a:r>
              <a:t>If you are unsure or need further advice, contact Hampshire CyberWatch via their website and use the red button to call for help!</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Shape 148"/>
          <p:cNvSpPr/>
          <p:nvPr>
            <p:ph type="sldImg"/>
          </p:nvPr>
        </p:nvSpPr>
        <p:spPr>
          <a:prstGeom prst="rect">
            <a:avLst/>
          </a:prstGeom>
        </p:spPr>
        <p:txBody>
          <a:bodyPr/>
          <a:lstStyle/>
          <a:p>
            <a:pPr/>
          </a:p>
        </p:txBody>
      </p:sp>
      <p:sp>
        <p:nvSpPr>
          <p:cNvPr id="149" name="Shape 149"/>
          <p:cNvSpPr/>
          <p:nvPr>
            <p:ph type="body" sz="quarter" idx="1"/>
          </p:nvPr>
        </p:nvSpPr>
        <p:spPr>
          <a:prstGeom prst="rect">
            <a:avLst/>
          </a:prstGeom>
        </p:spPr>
        <p:txBody>
          <a:bodyPr/>
          <a:lstStyle/>
          <a:p>
            <a:pPr/>
            <a:r>
              <a:t>Before we start, a quick Survey: How many of you have a PC, Tablet, Smartphone, Phone Line?</a:t>
            </a:r>
          </a:p>
          <a:p>
            <a:pPr/>
          </a:p>
          <a:p>
            <a:pPr/>
            <a:r>
              <a:t>What is Cyber – commonplace word for digital – so Cyber crime is basically digital wrongdoing</a:t>
            </a:r>
          </a:p>
          <a:p>
            <a:pPr/>
            <a:r>
              <a:t>UK losses in 2020/2021 £2.35bn (Mainly biz.</a:t>
            </a:r>
          </a:p>
          <a:p>
            <a:pPr/>
          </a:p>
          <a:p>
            <a:pPr/>
            <a:r>
              <a:t>Thankfully the advice is straightforward, and there is plenty of support</a:t>
            </a:r>
          </a:p>
          <a:p>
            <a:pPr/>
          </a:p>
          <a:p>
            <a:pPr/>
            <a:r>
              <a:t>This presentation gives simple tips and guidance so that we can avoid being one of the stats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Shape 160"/>
          <p:cNvSpPr/>
          <p:nvPr>
            <p:ph type="sldImg"/>
          </p:nvPr>
        </p:nvSpPr>
        <p:spPr>
          <a:prstGeom prst="rect">
            <a:avLst/>
          </a:prstGeom>
        </p:spPr>
        <p:txBody>
          <a:bodyPr/>
          <a:lstStyle/>
          <a:p>
            <a:pPr/>
          </a:p>
        </p:txBody>
      </p:sp>
      <p:sp>
        <p:nvSpPr>
          <p:cNvPr id="161" name="Shape 161"/>
          <p:cNvSpPr/>
          <p:nvPr>
            <p:ph type="body" sz="quarter" idx="1"/>
          </p:nvPr>
        </p:nvSpPr>
        <p:spPr>
          <a:prstGeom prst="rect">
            <a:avLst/>
          </a:prstGeom>
        </p:spPr>
        <p:txBody>
          <a:bodyPr/>
          <a:lstStyle/>
          <a:p>
            <a:pPr/>
            <a:r>
              <a:t>The most common way for individuals to be caught up in Cybercrime is by responding to a fraudulent message and giving away credentials or even cash!</a:t>
            </a:r>
          </a:p>
          <a:p>
            <a:pPr/>
          </a:p>
          <a:p>
            <a:pPr/>
            <a:r>
              <a:t>This technique is known as “Phishing” and the bad guys pretend to be from your bank, a shop, a credit card company, computer support or even the FBI to try and lure you into revealing personal data.</a:t>
            </a:r>
          </a:p>
          <a:p>
            <a:pPr/>
          </a:p>
          <a:p>
            <a:pPr/>
            <a:r>
              <a:t>Stop and think – Take 5!</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Shape 170"/>
          <p:cNvSpPr/>
          <p:nvPr>
            <p:ph type="sldImg"/>
          </p:nvPr>
        </p:nvSpPr>
        <p:spPr>
          <a:prstGeom prst="rect">
            <a:avLst/>
          </a:prstGeom>
        </p:spPr>
        <p:txBody>
          <a:bodyPr/>
          <a:lstStyle/>
          <a:p>
            <a:pPr/>
          </a:p>
        </p:txBody>
      </p:sp>
      <p:sp>
        <p:nvSpPr>
          <p:cNvPr id="171" name="Shape 171"/>
          <p:cNvSpPr/>
          <p:nvPr>
            <p:ph type="body" sz="quarter" idx="1"/>
          </p:nvPr>
        </p:nvSpPr>
        <p:spPr>
          <a:prstGeom prst="rect">
            <a:avLst/>
          </a:prstGeom>
        </p:spPr>
        <p:txBody>
          <a:bodyPr/>
          <a:lstStyle/>
          <a:p>
            <a:pPr/>
            <a:r>
              <a:t>The National Cyber Security Centre is a branch of GCHQ and is responsible for the digital security of the nation.</a:t>
            </a:r>
          </a:p>
          <a:p>
            <a:pPr/>
          </a:p>
          <a:p>
            <a:pPr/>
            <a:r>
              <a:t>Visit </a:t>
            </a:r>
            <a:r>
              <a:rPr u="sng">
                <a:solidFill>
                  <a:srgbClr val="0000FF"/>
                </a:solidFill>
                <a:uFill>
                  <a:solidFill>
                    <a:srgbClr val="0000FF"/>
                  </a:solidFill>
                </a:uFill>
                <a:hlinkClick r:id="rId3" invalidUrl="" action="" tgtFrame="" tooltip="" history="1" highlightClick="0" endSnd="0"/>
              </a:rPr>
              <a:t>https://www.ncsc.gov.uk/cyberaware/home</a:t>
            </a:r>
            <a:r>
              <a:rPr>
                <a:solidFill>
                  <a:srgbClr val="1155CC"/>
                </a:solidFill>
              </a:rPr>
              <a:t> or search “cyber aware” for top tips on staying safe online.</a:t>
            </a:r>
            <a:endParaRPr>
              <a:solidFill>
                <a:srgbClr val="1155CC"/>
              </a:solidFill>
            </a:endParaRPr>
          </a:p>
          <a:p>
            <a:pPr>
              <a:defRPr>
                <a:solidFill>
                  <a:srgbClr val="1155CC"/>
                </a:solidFill>
              </a:defRPr>
            </a:pPr>
          </a:p>
          <a:p>
            <a:pPr>
              <a:defRPr>
                <a:solidFill>
                  <a:srgbClr val="1155CC"/>
                </a:solidFill>
              </a:defRPr>
            </a:pPr>
            <a:r>
              <a:t>All the information that follows is based upon their advice and will help you protect your digital assets.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Shape 179"/>
          <p:cNvSpPr/>
          <p:nvPr>
            <p:ph type="sldImg"/>
          </p:nvPr>
        </p:nvSpPr>
        <p:spPr>
          <a:prstGeom prst="rect">
            <a:avLst/>
          </a:prstGeom>
        </p:spPr>
        <p:txBody>
          <a:bodyPr/>
          <a:lstStyle/>
          <a:p>
            <a:pPr/>
          </a:p>
        </p:txBody>
      </p:sp>
      <p:sp>
        <p:nvSpPr>
          <p:cNvPr id="180" name="Shape 180"/>
          <p:cNvSpPr/>
          <p:nvPr>
            <p:ph type="body" sz="quarter" idx="1"/>
          </p:nvPr>
        </p:nvSpPr>
        <p:spPr>
          <a:prstGeom prst="rect">
            <a:avLst/>
          </a:prstGeom>
        </p:spPr>
        <p:txBody>
          <a:bodyPr/>
          <a:lstStyle>
            <a:lvl1pPr>
              <a:defRPr>
                <a:solidFill>
                  <a:srgbClr val="1155CC"/>
                </a:solidFill>
              </a:defRPr>
            </a:lvl1pPr>
          </a:lstStyle>
          <a:p>
            <a:pPr/>
            <a:r>
              <a:t>For most people, access to their e-mail account is having the keys to their digital castle.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Shape 189"/>
          <p:cNvSpPr/>
          <p:nvPr>
            <p:ph type="sldImg"/>
          </p:nvPr>
        </p:nvSpPr>
        <p:spPr>
          <a:prstGeom prst="rect">
            <a:avLst/>
          </a:prstGeom>
        </p:spPr>
        <p:txBody>
          <a:bodyPr/>
          <a:lstStyle/>
          <a:p>
            <a:pPr/>
          </a:p>
        </p:txBody>
      </p:sp>
      <p:sp>
        <p:nvSpPr>
          <p:cNvPr id="190" name="Shape 190"/>
          <p:cNvSpPr/>
          <p:nvPr>
            <p:ph type="body" sz="quarter" idx="1"/>
          </p:nvPr>
        </p:nvSpPr>
        <p:spPr>
          <a:prstGeom prst="rect">
            <a:avLst/>
          </a:prstGeom>
        </p:spPr>
        <p:txBody>
          <a:bodyPr/>
          <a:lstStyle/>
          <a:p>
            <a:pPr>
              <a:defRPr>
                <a:solidFill>
                  <a:srgbClr val="1155CC"/>
                </a:solidFill>
              </a:defRPr>
            </a:pPr>
            <a:r>
              <a:t>For most people, access to their e-mail account is having the keys to their digital castle.</a:t>
            </a:r>
          </a:p>
          <a:p>
            <a:pPr>
              <a:defRPr>
                <a:solidFill>
                  <a:srgbClr val="1155CC"/>
                </a:solidFill>
              </a:defRPr>
            </a:pPr>
          </a:p>
          <a:p>
            <a:pPr>
              <a:defRPr>
                <a:solidFill>
                  <a:srgbClr val="1155CC"/>
                </a:solidFill>
              </a:defRPr>
            </a:pPr>
            <a:r>
              <a:t>Using a long passphrase rather than a complex password is recommended by NCSC.</a:t>
            </a:r>
          </a:p>
          <a:p>
            <a:pPr>
              <a:defRPr>
                <a:solidFill>
                  <a:srgbClr val="1155CC"/>
                </a:solidFill>
              </a:defRPr>
            </a:pPr>
          </a:p>
          <a:p>
            <a:pPr>
              <a:defRPr>
                <a:solidFill>
                  <a:srgbClr val="1155CC"/>
                </a:solidFill>
              </a:defRPr>
            </a:pPr>
            <a:r>
              <a:t>Should you want further information, there is a link from the Cyber Aware pages that explains the logic behind the three random words idea - https://www.ncsc.gov.uk/blog-post/the-logic-behind-three-random-words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Shape 199"/>
          <p:cNvSpPr/>
          <p:nvPr>
            <p:ph type="sldImg"/>
          </p:nvPr>
        </p:nvSpPr>
        <p:spPr>
          <a:prstGeom prst="rect">
            <a:avLst/>
          </a:prstGeom>
        </p:spPr>
        <p:txBody>
          <a:bodyPr/>
          <a:lstStyle/>
          <a:p>
            <a:pPr/>
          </a:p>
        </p:txBody>
      </p:sp>
      <p:sp>
        <p:nvSpPr>
          <p:cNvPr id="200" name="Shape 200"/>
          <p:cNvSpPr/>
          <p:nvPr>
            <p:ph type="body" sz="quarter" idx="1"/>
          </p:nvPr>
        </p:nvSpPr>
        <p:spPr>
          <a:prstGeom prst="rect">
            <a:avLst/>
          </a:prstGeom>
        </p:spPr>
        <p:txBody>
          <a:bodyPr/>
          <a:lstStyle/>
          <a:p>
            <a:pPr>
              <a:defRPr>
                <a:solidFill>
                  <a:srgbClr val="1155CC"/>
                </a:solidFill>
              </a:defRPr>
            </a:pPr>
            <a:r>
              <a:t>2SV, also know as 2FA (two factor authentication) or MFA (multi-factor authentication) is an extra layer of security on your digital accounts.</a:t>
            </a:r>
          </a:p>
          <a:p>
            <a:pPr>
              <a:defRPr>
                <a:solidFill>
                  <a:srgbClr val="1155CC"/>
                </a:solidFill>
              </a:defRPr>
            </a:pPr>
          </a:p>
          <a:p>
            <a:pPr>
              <a:defRPr>
                <a:solidFill>
                  <a:srgbClr val="1155CC"/>
                </a:solidFill>
              </a:defRPr>
            </a:pPr>
            <a:r>
              <a:t>It is like a burglar getting into your house and then finding that all of your valuables as locked in a safe.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Shape 209"/>
          <p:cNvSpPr/>
          <p:nvPr>
            <p:ph type="sldImg"/>
          </p:nvPr>
        </p:nvSpPr>
        <p:spPr>
          <a:prstGeom prst="rect">
            <a:avLst/>
          </a:prstGeom>
        </p:spPr>
        <p:txBody>
          <a:bodyPr/>
          <a:lstStyle/>
          <a:p>
            <a:pPr/>
          </a:p>
        </p:txBody>
      </p:sp>
      <p:sp>
        <p:nvSpPr>
          <p:cNvPr id="210" name="Shape 210"/>
          <p:cNvSpPr/>
          <p:nvPr>
            <p:ph type="body" sz="quarter" idx="1"/>
          </p:nvPr>
        </p:nvSpPr>
        <p:spPr>
          <a:prstGeom prst="rect">
            <a:avLst/>
          </a:prstGeom>
        </p:spPr>
        <p:txBody>
          <a:bodyPr/>
          <a:lstStyle/>
          <a:p>
            <a:pPr>
              <a:defRPr>
                <a:solidFill>
                  <a:srgbClr val="1155CC"/>
                </a:solidFill>
              </a:defRPr>
            </a:pPr>
            <a:r>
              <a:t>You wouldn’t use the same key for every lock, so why would you use the same password for every account?</a:t>
            </a:r>
          </a:p>
          <a:p>
            <a:pPr>
              <a:defRPr>
                <a:solidFill>
                  <a:srgbClr val="1155CC"/>
                </a:solidFill>
              </a:defRPr>
            </a:pPr>
          </a:p>
          <a:p>
            <a:pPr>
              <a:defRPr>
                <a:solidFill>
                  <a:srgbClr val="1155CC"/>
                </a:solidFill>
              </a:defRPr>
            </a:pPr>
            <a:r>
              <a:t>If you share a computer with other people, make sure that they all have their own password to access the computer and cannot access each others password manager.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lvl1pPr>
              <a:defRPr>
                <a:solidFill>
                  <a:srgbClr val="1155CC"/>
                </a:solidFill>
              </a:defRPr>
            </a:lvl1pPr>
          </a:lstStyle>
          <a:p>
            <a:pPr/>
            <a:r>
              <a:t>Make use of the supplied backup utilities with your device or use one of the many commercial backup applications available.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Slide">
    <p:spTree>
      <p:nvGrpSpPr>
        <p:cNvPr id="1" name=""/>
        <p:cNvGrpSpPr/>
        <p:nvPr/>
      </p:nvGrpSpPr>
      <p:grpSpPr>
        <a:xfrm>
          <a:off x="0" y="0"/>
          <a:ext cx="0" cy="0"/>
          <a:chOff x="0" y="0"/>
          <a:chExt cx="0" cy="0"/>
        </a:xfrm>
      </p:grpSpPr>
      <p:sp>
        <p:nvSpPr>
          <p:cNvPr id="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ontent over Content">
    <p:spTree>
      <p:nvGrpSpPr>
        <p:cNvPr id="1" name=""/>
        <p:cNvGrpSpPr/>
        <p:nvPr/>
      </p:nvGrpSpPr>
      <p:grpSpPr>
        <a:xfrm>
          <a:off x="0" y="0"/>
          <a:ext cx="0" cy="0"/>
          <a:chOff x="0" y="0"/>
          <a:chExt cx="0" cy="0"/>
        </a:xfrm>
      </p:grpSpPr>
      <p:sp>
        <p:nvSpPr>
          <p:cNvPr id="95" name="Title Text"/>
          <p:cNvSpPr txBox="1"/>
          <p:nvPr>
            <p:ph type="title"/>
          </p:nvPr>
        </p:nvSpPr>
        <p:spPr>
          <a:xfrm>
            <a:off x="650159" y="388800"/>
            <a:ext cx="11702521" cy="1627921"/>
          </a:xfrm>
          <a:prstGeom prst="rect">
            <a:avLst/>
          </a:prstGeom>
        </p:spPr>
        <p:txBody>
          <a:bodyPr>
            <a:normAutofit fontScale="100000" lnSpcReduction="0"/>
          </a:bodyPr>
          <a:lstStyle/>
          <a:p>
            <a:pPr/>
            <a:r>
              <a:t>Title Text</a:t>
            </a:r>
          </a:p>
        </p:txBody>
      </p:sp>
      <p:sp>
        <p:nvSpPr>
          <p:cNvPr id="96" name="Body Level One…"/>
          <p:cNvSpPr txBox="1"/>
          <p:nvPr>
            <p:ph type="body" sz="half" idx="1"/>
          </p:nvPr>
        </p:nvSpPr>
        <p:spPr>
          <a:xfrm>
            <a:off x="650159" y="2281679"/>
            <a:ext cx="11702521" cy="269748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7" name="PlaceHolder 3"/>
          <p:cNvSpPr/>
          <p:nvPr>
            <p:ph type="body" sz="half" idx="21"/>
          </p:nvPr>
        </p:nvSpPr>
        <p:spPr>
          <a:xfrm>
            <a:off x="650160" y="5235840"/>
            <a:ext cx="11702520" cy="2697481"/>
          </a:xfrm>
          <a:prstGeom prst="rect">
            <a:avLst/>
          </a:prstGeom>
        </p:spPr>
        <p:txBody>
          <a:bodyPr/>
          <a:lstStyle/>
          <a:p>
            <a:pPr>
              <a:defRPr spc="-100"/>
            </a:pPr>
          </a:p>
        </p:txBody>
      </p:sp>
      <p:sp>
        <p:nvSpPr>
          <p:cNvPr id="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4 Content">
    <p:spTree>
      <p:nvGrpSpPr>
        <p:cNvPr id="1" name=""/>
        <p:cNvGrpSpPr/>
        <p:nvPr/>
      </p:nvGrpSpPr>
      <p:grpSpPr>
        <a:xfrm>
          <a:off x="0" y="0"/>
          <a:ext cx="0" cy="0"/>
          <a:chOff x="0" y="0"/>
          <a:chExt cx="0" cy="0"/>
        </a:xfrm>
      </p:grpSpPr>
      <p:sp>
        <p:nvSpPr>
          <p:cNvPr id="105" name="Title Text"/>
          <p:cNvSpPr txBox="1"/>
          <p:nvPr>
            <p:ph type="title"/>
          </p:nvPr>
        </p:nvSpPr>
        <p:spPr>
          <a:xfrm>
            <a:off x="650159" y="388800"/>
            <a:ext cx="11702521" cy="1627921"/>
          </a:xfrm>
          <a:prstGeom prst="rect">
            <a:avLst/>
          </a:prstGeom>
        </p:spPr>
        <p:txBody>
          <a:bodyPr>
            <a:normAutofit fontScale="100000" lnSpcReduction="0"/>
          </a:bodyPr>
          <a:lstStyle/>
          <a:p>
            <a:pPr/>
            <a:r>
              <a:t>Title Text</a:t>
            </a:r>
          </a:p>
        </p:txBody>
      </p:sp>
      <p:sp>
        <p:nvSpPr>
          <p:cNvPr id="106" name="Body Level One…"/>
          <p:cNvSpPr txBox="1"/>
          <p:nvPr>
            <p:ph type="body" sz="quarter" idx="1"/>
          </p:nvPr>
        </p:nvSpPr>
        <p:spPr>
          <a:xfrm>
            <a:off x="650159" y="2281679"/>
            <a:ext cx="5710682" cy="269748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7" name="PlaceHolder 3"/>
          <p:cNvSpPr/>
          <p:nvPr/>
        </p:nvSpPr>
        <p:spPr>
          <a:xfrm>
            <a:off x="6646680" y="2281679"/>
            <a:ext cx="5710681" cy="2697481"/>
          </a:xfrm>
          <a:prstGeom prst="rect">
            <a:avLst/>
          </a:prstGeom>
          <a:ln w="12700">
            <a:miter lim="400000"/>
          </a:ln>
        </p:spPr>
        <p:txBody>
          <a:bodyPr lIns="0" tIns="0" rIns="0" bIns="0">
            <a:normAutofit fontScale="100000" lnSpcReduction="0"/>
          </a:bodyPr>
          <a:lstStyle/>
          <a:p>
            <a:pPr marL="431999" indent="-323999">
              <a:lnSpc>
                <a:spcPct val="90000"/>
              </a:lnSpc>
              <a:spcBef>
                <a:spcPts val="1400"/>
              </a:spcBef>
              <a:buClr>
                <a:srgbClr val="000000"/>
              </a:buClr>
              <a:buSzPct val="45000"/>
              <a:buChar char="●"/>
              <a:defRPr spc="-100" sz="3200"/>
            </a:pPr>
          </a:p>
        </p:txBody>
      </p:sp>
      <p:sp>
        <p:nvSpPr>
          <p:cNvPr id="108" name="PlaceHolder 4"/>
          <p:cNvSpPr/>
          <p:nvPr/>
        </p:nvSpPr>
        <p:spPr>
          <a:xfrm>
            <a:off x="650159" y="5235840"/>
            <a:ext cx="5710682" cy="2697481"/>
          </a:xfrm>
          <a:prstGeom prst="rect">
            <a:avLst/>
          </a:prstGeom>
          <a:ln w="12700">
            <a:miter lim="400000"/>
          </a:ln>
        </p:spPr>
        <p:txBody>
          <a:bodyPr lIns="0" tIns="0" rIns="0" bIns="0">
            <a:normAutofit fontScale="100000" lnSpcReduction="0"/>
          </a:bodyPr>
          <a:lstStyle/>
          <a:p>
            <a:pPr marL="431999" indent="-323999">
              <a:lnSpc>
                <a:spcPct val="90000"/>
              </a:lnSpc>
              <a:spcBef>
                <a:spcPts val="1400"/>
              </a:spcBef>
              <a:buClr>
                <a:srgbClr val="000000"/>
              </a:buClr>
              <a:buSzPct val="45000"/>
              <a:buChar char="●"/>
              <a:defRPr spc="-100" sz="3200"/>
            </a:pPr>
          </a:p>
        </p:txBody>
      </p:sp>
      <p:sp>
        <p:nvSpPr>
          <p:cNvPr id="109" name="PlaceHolder 5"/>
          <p:cNvSpPr/>
          <p:nvPr>
            <p:ph type="body" sz="quarter" idx="21"/>
          </p:nvPr>
        </p:nvSpPr>
        <p:spPr>
          <a:xfrm>
            <a:off x="6646680" y="5235840"/>
            <a:ext cx="5710681" cy="2697481"/>
          </a:xfrm>
          <a:prstGeom prst="rect">
            <a:avLst/>
          </a:prstGeom>
        </p:spPr>
        <p:txBody>
          <a:bodyPr/>
          <a:lstStyle/>
          <a:p>
            <a:pPr>
              <a:defRPr spc="-100"/>
            </a:pPr>
          </a:p>
        </p:txBody>
      </p:sp>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6 Content">
    <p:spTree>
      <p:nvGrpSpPr>
        <p:cNvPr id="1" name=""/>
        <p:cNvGrpSpPr/>
        <p:nvPr/>
      </p:nvGrpSpPr>
      <p:grpSpPr>
        <a:xfrm>
          <a:off x="0" y="0"/>
          <a:ext cx="0" cy="0"/>
          <a:chOff x="0" y="0"/>
          <a:chExt cx="0" cy="0"/>
        </a:xfrm>
      </p:grpSpPr>
      <p:sp>
        <p:nvSpPr>
          <p:cNvPr id="117" name="Title Text"/>
          <p:cNvSpPr txBox="1"/>
          <p:nvPr>
            <p:ph type="title"/>
          </p:nvPr>
        </p:nvSpPr>
        <p:spPr>
          <a:xfrm>
            <a:off x="650159" y="388800"/>
            <a:ext cx="11702521" cy="1627921"/>
          </a:xfrm>
          <a:prstGeom prst="rect">
            <a:avLst/>
          </a:prstGeom>
        </p:spPr>
        <p:txBody>
          <a:bodyPr>
            <a:normAutofit fontScale="100000" lnSpcReduction="0"/>
          </a:bodyPr>
          <a:lstStyle/>
          <a:p>
            <a:pPr/>
            <a:r>
              <a:t>Title Text</a:t>
            </a:r>
          </a:p>
        </p:txBody>
      </p:sp>
      <p:sp>
        <p:nvSpPr>
          <p:cNvPr id="118" name="Body Level One…"/>
          <p:cNvSpPr txBox="1"/>
          <p:nvPr>
            <p:ph type="body" sz="quarter" idx="1"/>
          </p:nvPr>
        </p:nvSpPr>
        <p:spPr>
          <a:xfrm>
            <a:off x="650159" y="2281679"/>
            <a:ext cx="3768121" cy="269748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19" name="PlaceHolder 3"/>
          <p:cNvSpPr/>
          <p:nvPr/>
        </p:nvSpPr>
        <p:spPr>
          <a:xfrm>
            <a:off x="4606919" y="2281679"/>
            <a:ext cx="3768121" cy="2697481"/>
          </a:xfrm>
          <a:prstGeom prst="rect">
            <a:avLst/>
          </a:prstGeom>
          <a:ln w="12700">
            <a:miter lim="400000"/>
          </a:ln>
        </p:spPr>
        <p:txBody>
          <a:bodyPr lIns="0" tIns="0" rIns="0" bIns="0">
            <a:normAutofit fontScale="100000" lnSpcReduction="0"/>
          </a:bodyPr>
          <a:lstStyle/>
          <a:p>
            <a:pPr marL="431999" indent="-323999">
              <a:lnSpc>
                <a:spcPct val="90000"/>
              </a:lnSpc>
              <a:spcBef>
                <a:spcPts val="1400"/>
              </a:spcBef>
              <a:buClr>
                <a:srgbClr val="000000"/>
              </a:buClr>
              <a:buSzPct val="45000"/>
              <a:buChar char="●"/>
              <a:defRPr spc="-100" sz="3200"/>
            </a:pPr>
          </a:p>
        </p:txBody>
      </p:sp>
      <p:sp>
        <p:nvSpPr>
          <p:cNvPr id="120" name="PlaceHolder 4"/>
          <p:cNvSpPr/>
          <p:nvPr/>
        </p:nvSpPr>
        <p:spPr>
          <a:xfrm>
            <a:off x="8564040" y="2281679"/>
            <a:ext cx="3768121" cy="2697481"/>
          </a:xfrm>
          <a:prstGeom prst="rect">
            <a:avLst/>
          </a:prstGeom>
          <a:ln w="12700">
            <a:miter lim="400000"/>
          </a:ln>
        </p:spPr>
        <p:txBody>
          <a:bodyPr lIns="0" tIns="0" rIns="0" bIns="0">
            <a:normAutofit fontScale="100000" lnSpcReduction="0"/>
          </a:bodyPr>
          <a:lstStyle/>
          <a:p>
            <a:pPr marL="431999" indent="-323999">
              <a:lnSpc>
                <a:spcPct val="90000"/>
              </a:lnSpc>
              <a:spcBef>
                <a:spcPts val="1400"/>
              </a:spcBef>
              <a:buClr>
                <a:srgbClr val="000000"/>
              </a:buClr>
              <a:buSzPct val="45000"/>
              <a:buChar char="●"/>
              <a:defRPr spc="-100" sz="3200"/>
            </a:pPr>
          </a:p>
        </p:txBody>
      </p:sp>
      <p:sp>
        <p:nvSpPr>
          <p:cNvPr id="121" name="PlaceHolder 5"/>
          <p:cNvSpPr/>
          <p:nvPr/>
        </p:nvSpPr>
        <p:spPr>
          <a:xfrm>
            <a:off x="650159" y="5235840"/>
            <a:ext cx="3768121" cy="2697481"/>
          </a:xfrm>
          <a:prstGeom prst="rect">
            <a:avLst/>
          </a:prstGeom>
          <a:ln w="12700">
            <a:miter lim="400000"/>
          </a:ln>
        </p:spPr>
        <p:txBody>
          <a:bodyPr lIns="0" tIns="0" rIns="0" bIns="0">
            <a:normAutofit fontScale="100000" lnSpcReduction="0"/>
          </a:bodyPr>
          <a:lstStyle/>
          <a:p>
            <a:pPr marL="431999" indent="-323999">
              <a:lnSpc>
                <a:spcPct val="90000"/>
              </a:lnSpc>
              <a:spcBef>
                <a:spcPts val="1400"/>
              </a:spcBef>
              <a:buClr>
                <a:srgbClr val="000000"/>
              </a:buClr>
              <a:buSzPct val="45000"/>
              <a:buChar char="●"/>
              <a:defRPr spc="-100" sz="3200"/>
            </a:pPr>
          </a:p>
        </p:txBody>
      </p:sp>
      <p:sp>
        <p:nvSpPr>
          <p:cNvPr id="122" name="PlaceHolder 6"/>
          <p:cNvSpPr/>
          <p:nvPr/>
        </p:nvSpPr>
        <p:spPr>
          <a:xfrm>
            <a:off x="4606919" y="5235840"/>
            <a:ext cx="3768121" cy="2697481"/>
          </a:xfrm>
          <a:prstGeom prst="rect">
            <a:avLst/>
          </a:prstGeom>
          <a:ln w="12700">
            <a:miter lim="400000"/>
          </a:ln>
        </p:spPr>
        <p:txBody>
          <a:bodyPr lIns="0" tIns="0" rIns="0" bIns="0">
            <a:normAutofit fontScale="100000" lnSpcReduction="0"/>
          </a:bodyPr>
          <a:lstStyle/>
          <a:p>
            <a:pPr marL="431999" indent="-323999">
              <a:lnSpc>
                <a:spcPct val="90000"/>
              </a:lnSpc>
              <a:spcBef>
                <a:spcPts val="1400"/>
              </a:spcBef>
              <a:buClr>
                <a:srgbClr val="000000"/>
              </a:buClr>
              <a:buSzPct val="45000"/>
              <a:buChar char="●"/>
              <a:defRPr spc="-100" sz="3200"/>
            </a:pPr>
          </a:p>
        </p:txBody>
      </p:sp>
      <p:sp>
        <p:nvSpPr>
          <p:cNvPr id="123" name="PlaceHolder 7"/>
          <p:cNvSpPr/>
          <p:nvPr>
            <p:ph type="body" sz="quarter" idx="21"/>
          </p:nvPr>
        </p:nvSpPr>
        <p:spPr>
          <a:xfrm>
            <a:off x="8564040" y="5235840"/>
            <a:ext cx="3768121" cy="2697481"/>
          </a:xfrm>
          <a:prstGeom prst="rect">
            <a:avLst/>
          </a:prstGeom>
        </p:spPr>
        <p:txBody>
          <a:bodyPr/>
          <a:lstStyle/>
          <a:p>
            <a:pPr>
              <a:defRPr spc="-100"/>
            </a:pPr>
          </a:p>
        </p:txBody>
      </p:sp>
      <p:sp>
        <p:nvSpPr>
          <p:cNvPr id="1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8" name="Title Text"/>
          <p:cNvSpPr txBox="1"/>
          <p:nvPr>
            <p:ph type="title"/>
          </p:nvPr>
        </p:nvSpPr>
        <p:spPr>
          <a:xfrm>
            <a:off x="650159" y="388800"/>
            <a:ext cx="11702521" cy="1627921"/>
          </a:xfrm>
          <a:prstGeom prst="rect">
            <a:avLst/>
          </a:prstGeom>
        </p:spPr>
        <p:txBody>
          <a:bodyPr>
            <a:normAutofit fontScale="100000" lnSpcReduction="0"/>
          </a:bodyPr>
          <a:lstStyle/>
          <a:p>
            <a:pPr/>
            <a:r>
              <a:t>Title Text</a:t>
            </a:r>
          </a:p>
        </p:txBody>
      </p:sp>
      <p:sp>
        <p:nvSpPr>
          <p:cNvPr id="19" name="Body Level One…"/>
          <p:cNvSpPr txBox="1"/>
          <p:nvPr>
            <p:ph type="body" idx="1"/>
          </p:nvPr>
        </p:nvSpPr>
        <p:spPr>
          <a:xfrm>
            <a:off x="650159" y="2281679"/>
            <a:ext cx="11702521" cy="5655602"/>
          </a:xfrm>
          <a:prstGeom prst="rect">
            <a:avLst/>
          </a:prstGeom>
        </p:spPr>
        <p:txBody>
          <a:bodyPr anchor="ctr"/>
          <a:lstStyle/>
          <a:p>
            <a:pPr/>
            <a:r>
              <a:t>Body Level One</a:t>
            </a:r>
          </a:p>
          <a:p>
            <a:pPr lvl="1"/>
            <a:r>
              <a:t>Body Level Two</a:t>
            </a:r>
          </a:p>
          <a:p>
            <a:pPr lvl="2"/>
            <a:r>
              <a:t>Body Level Three</a:t>
            </a:r>
          </a:p>
          <a:p>
            <a:pPr lvl="3"/>
            <a:r>
              <a:t>Body Level Four</a:t>
            </a:r>
          </a:p>
          <a:p>
            <a:pPr lvl="4"/>
            <a:r>
              <a:t>Body Level Five</a:t>
            </a:r>
          </a:p>
        </p:txBody>
      </p:sp>
      <p:sp>
        <p:nvSpPr>
          <p:cNvPr id="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ontent">
    <p:spTree>
      <p:nvGrpSpPr>
        <p:cNvPr id="1" name=""/>
        <p:cNvGrpSpPr/>
        <p:nvPr/>
      </p:nvGrpSpPr>
      <p:grpSpPr>
        <a:xfrm>
          <a:off x="0" y="0"/>
          <a:ext cx="0" cy="0"/>
          <a:chOff x="0" y="0"/>
          <a:chExt cx="0" cy="0"/>
        </a:xfrm>
      </p:grpSpPr>
      <p:sp>
        <p:nvSpPr>
          <p:cNvPr id="27" name="Title Text"/>
          <p:cNvSpPr txBox="1"/>
          <p:nvPr>
            <p:ph type="title"/>
          </p:nvPr>
        </p:nvSpPr>
        <p:spPr>
          <a:xfrm>
            <a:off x="650159" y="388800"/>
            <a:ext cx="11702521" cy="1627921"/>
          </a:xfrm>
          <a:prstGeom prst="rect">
            <a:avLst/>
          </a:prstGeom>
        </p:spPr>
        <p:txBody>
          <a:bodyPr>
            <a:normAutofit fontScale="100000" lnSpcReduction="0"/>
          </a:bodyPr>
          <a:lstStyle/>
          <a:p>
            <a:pPr/>
            <a:r>
              <a:t>Title Text</a:t>
            </a:r>
          </a:p>
        </p:txBody>
      </p:sp>
      <p:sp>
        <p:nvSpPr>
          <p:cNvPr id="28" name="Body Level One…"/>
          <p:cNvSpPr txBox="1"/>
          <p:nvPr>
            <p:ph type="body" idx="1"/>
          </p:nvPr>
        </p:nvSpPr>
        <p:spPr>
          <a:xfrm>
            <a:off x="650159" y="2281679"/>
            <a:ext cx="11702521" cy="5655602"/>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2 Content">
    <p:spTree>
      <p:nvGrpSpPr>
        <p:cNvPr id="1" name=""/>
        <p:cNvGrpSpPr/>
        <p:nvPr/>
      </p:nvGrpSpPr>
      <p:grpSpPr>
        <a:xfrm>
          <a:off x="0" y="0"/>
          <a:ext cx="0" cy="0"/>
          <a:chOff x="0" y="0"/>
          <a:chExt cx="0" cy="0"/>
        </a:xfrm>
      </p:grpSpPr>
      <p:sp>
        <p:nvSpPr>
          <p:cNvPr id="36" name="Title Text"/>
          <p:cNvSpPr txBox="1"/>
          <p:nvPr>
            <p:ph type="title"/>
          </p:nvPr>
        </p:nvSpPr>
        <p:spPr>
          <a:xfrm>
            <a:off x="650159" y="388800"/>
            <a:ext cx="11702521" cy="1627921"/>
          </a:xfrm>
          <a:prstGeom prst="rect">
            <a:avLst/>
          </a:prstGeom>
        </p:spPr>
        <p:txBody>
          <a:bodyPr>
            <a:normAutofit fontScale="100000" lnSpcReduction="0"/>
          </a:bodyPr>
          <a:lstStyle/>
          <a:p>
            <a:pPr/>
            <a:r>
              <a:t>Title Text</a:t>
            </a:r>
          </a:p>
        </p:txBody>
      </p:sp>
      <p:sp>
        <p:nvSpPr>
          <p:cNvPr id="37" name="Body Level One…"/>
          <p:cNvSpPr txBox="1"/>
          <p:nvPr>
            <p:ph type="body" sz="half" idx="1"/>
          </p:nvPr>
        </p:nvSpPr>
        <p:spPr>
          <a:xfrm>
            <a:off x="650159" y="2281679"/>
            <a:ext cx="5710682" cy="5655602"/>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8" name="PlaceHolder 3"/>
          <p:cNvSpPr/>
          <p:nvPr>
            <p:ph type="body" sz="half" idx="21"/>
          </p:nvPr>
        </p:nvSpPr>
        <p:spPr>
          <a:xfrm>
            <a:off x="6646680" y="2281679"/>
            <a:ext cx="5710681" cy="5655601"/>
          </a:xfrm>
          <a:prstGeom prst="rect">
            <a:avLst/>
          </a:prstGeom>
        </p:spPr>
        <p:txBody>
          <a:bodyPr/>
          <a:lstStyle/>
          <a:p>
            <a:pPr>
              <a:defRPr spc="-100"/>
            </a:pPr>
          </a:p>
        </p:txBody>
      </p:sp>
      <p:sp>
        <p:nvSpPr>
          <p:cNvPr id="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46" name="Title Text"/>
          <p:cNvSpPr txBox="1"/>
          <p:nvPr>
            <p:ph type="title"/>
          </p:nvPr>
        </p:nvSpPr>
        <p:spPr>
          <a:xfrm>
            <a:off x="650159" y="388800"/>
            <a:ext cx="11702521" cy="1627921"/>
          </a:xfrm>
          <a:prstGeom prst="rect">
            <a:avLst/>
          </a:prstGeom>
        </p:spPr>
        <p:txBody>
          <a:bodyPr>
            <a:normAutofit fontScale="100000" lnSpcReduction="0"/>
          </a:bodyPr>
          <a:lstStyle/>
          <a:p>
            <a:pPr/>
            <a:r>
              <a:t>Title Text</a:t>
            </a:r>
          </a:p>
        </p:txBody>
      </p:sp>
      <p:sp>
        <p:nvSpPr>
          <p:cNvPr id="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entered Text">
    <p:spTree>
      <p:nvGrpSpPr>
        <p:cNvPr id="1" name=""/>
        <p:cNvGrpSpPr/>
        <p:nvPr/>
      </p:nvGrpSpPr>
      <p:grpSpPr>
        <a:xfrm>
          <a:off x="0" y="0"/>
          <a:ext cx="0" cy="0"/>
          <a:chOff x="0" y="0"/>
          <a:chExt cx="0" cy="0"/>
        </a:xfrm>
      </p:grpSpPr>
      <p:sp>
        <p:nvSpPr>
          <p:cNvPr id="54" name="Body Level One…"/>
          <p:cNvSpPr txBox="1"/>
          <p:nvPr>
            <p:ph type="body" idx="1"/>
          </p:nvPr>
        </p:nvSpPr>
        <p:spPr>
          <a:xfrm>
            <a:off x="650159" y="388800"/>
            <a:ext cx="11702521" cy="7547400"/>
          </a:xfrm>
          <a:prstGeom prst="rect">
            <a:avLst/>
          </a:prstGeom>
        </p:spPr>
        <p:txBody>
          <a:bodyPr anchor="ctr"/>
          <a:lstStyle/>
          <a:p>
            <a:pPr/>
            <a:r>
              <a:t>Body Level One</a:t>
            </a:r>
          </a:p>
          <a:p>
            <a:pPr lvl="1"/>
            <a:r>
              <a:t>Body Level Two</a:t>
            </a:r>
          </a:p>
          <a:p>
            <a:pPr lvl="2"/>
            <a:r>
              <a:t>Body Level Three</a:t>
            </a:r>
          </a:p>
          <a:p>
            <a:pPr lvl="3"/>
            <a:r>
              <a:t>Body Level Four</a:t>
            </a:r>
          </a:p>
          <a:p>
            <a:pPr lvl="4"/>
            <a:r>
              <a:t>Body Level Five</a:t>
            </a:r>
          </a:p>
        </p:txBody>
      </p:sp>
      <p:sp>
        <p:nvSpPr>
          <p:cNvPr id="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2 Content and Content">
    <p:spTree>
      <p:nvGrpSpPr>
        <p:cNvPr id="1" name=""/>
        <p:cNvGrpSpPr/>
        <p:nvPr/>
      </p:nvGrpSpPr>
      <p:grpSpPr>
        <a:xfrm>
          <a:off x="0" y="0"/>
          <a:ext cx="0" cy="0"/>
          <a:chOff x="0" y="0"/>
          <a:chExt cx="0" cy="0"/>
        </a:xfrm>
      </p:grpSpPr>
      <p:sp>
        <p:nvSpPr>
          <p:cNvPr id="62" name="Title Text"/>
          <p:cNvSpPr txBox="1"/>
          <p:nvPr>
            <p:ph type="title"/>
          </p:nvPr>
        </p:nvSpPr>
        <p:spPr>
          <a:xfrm>
            <a:off x="650159" y="388800"/>
            <a:ext cx="11702521" cy="1627921"/>
          </a:xfrm>
          <a:prstGeom prst="rect">
            <a:avLst/>
          </a:prstGeom>
        </p:spPr>
        <p:txBody>
          <a:bodyPr>
            <a:normAutofit fontScale="100000" lnSpcReduction="0"/>
          </a:bodyPr>
          <a:lstStyle/>
          <a:p>
            <a:pPr/>
            <a:r>
              <a:t>Title Text</a:t>
            </a:r>
          </a:p>
        </p:txBody>
      </p:sp>
      <p:sp>
        <p:nvSpPr>
          <p:cNvPr id="63" name="Body Level One…"/>
          <p:cNvSpPr txBox="1"/>
          <p:nvPr>
            <p:ph type="body" sz="quarter" idx="1"/>
          </p:nvPr>
        </p:nvSpPr>
        <p:spPr>
          <a:xfrm>
            <a:off x="650159" y="2281679"/>
            <a:ext cx="5710682" cy="269748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4" name="PlaceHolder 3"/>
          <p:cNvSpPr/>
          <p:nvPr/>
        </p:nvSpPr>
        <p:spPr>
          <a:xfrm>
            <a:off x="6646680" y="2281679"/>
            <a:ext cx="5710681" cy="5655601"/>
          </a:xfrm>
          <a:prstGeom prst="rect">
            <a:avLst/>
          </a:prstGeom>
          <a:ln w="12700">
            <a:miter lim="400000"/>
          </a:ln>
        </p:spPr>
        <p:txBody>
          <a:bodyPr lIns="0" tIns="0" rIns="0" bIns="0">
            <a:normAutofit fontScale="100000" lnSpcReduction="0"/>
          </a:bodyPr>
          <a:lstStyle/>
          <a:p>
            <a:pPr marL="431999" indent="-323999">
              <a:lnSpc>
                <a:spcPct val="90000"/>
              </a:lnSpc>
              <a:spcBef>
                <a:spcPts val="1400"/>
              </a:spcBef>
              <a:buClr>
                <a:srgbClr val="000000"/>
              </a:buClr>
              <a:buSzPct val="45000"/>
              <a:buChar char="●"/>
              <a:defRPr spc="-100" sz="3200"/>
            </a:pPr>
          </a:p>
        </p:txBody>
      </p:sp>
      <p:sp>
        <p:nvSpPr>
          <p:cNvPr id="65" name="PlaceHolder 4"/>
          <p:cNvSpPr/>
          <p:nvPr>
            <p:ph type="body" sz="quarter" idx="21"/>
          </p:nvPr>
        </p:nvSpPr>
        <p:spPr>
          <a:xfrm>
            <a:off x="650159" y="5235840"/>
            <a:ext cx="5710682" cy="2697481"/>
          </a:xfrm>
          <a:prstGeom prst="rect">
            <a:avLst/>
          </a:prstGeom>
        </p:spPr>
        <p:txBody>
          <a:bodyPr/>
          <a:lstStyle/>
          <a:p>
            <a:pPr>
              <a:defRPr spc="-100"/>
            </a:pPr>
          </a:p>
        </p:txBody>
      </p:sp>
      <p:sp>
        <p:nvSpPr>
          <p:cNvPr id="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ontent and 2 Content">
    <p:spTree>
      <p:nvGrpSpPr>
        <p:cNvPr id="1" name=""/>
        <p:cNvGrpSpPr/>
        <p:nvPr/>
      </p:nvGrpSpPr>
      <p:grpSpPr>
        <a:xfrm>
          <a:off x="0" y="0"/>
          <a:ext cx="0" cy="0"/>
          <a:chOff x="0" y="0"/>
          <a:chExt cx="0" cy="0"/>
        </a:xfrm>
      </p:grpSpPr>
      <p:sp>
        <p:nvSpPr>
          <p:cNvPr id="73" name="Title Text"/>
          <p:cNvSpPr txBox="1"/>
          <p:nvPr>
            <p:ph type="title"/>
          </p:nvPr>
        </p:nvSpPr>
        <p:spPr>
          <a:xfrm>
            <a:off x="650159" y="388800"/>
            <a:ext cx="11702521" cy="1627921"/>
          </a:xfrm>
          <a:prstGeom prst="rect">
            <a:avLst/>
          </a:prstGeom>
        </p:spPr>
        <p:txBody>
          <a:bodyPr>
            <a:normAutofit fontScale="100000" lnSpcReduction="0"/>
          </a:bodyPr>
          <a:lstStyle/>
          <a:p>
            <a:pPr/>
            <a:r>
              <a:t>Title Text</a:t>
            </a:r>
          </a:p>
        </p:txBody>
      </p:sp>
      <p:sp>
        <p:nvSpPr>
          <p:cNvPr id="74" name="Body Level One…"/>
          <p:cNvSpPr txBox="1"/>
          <p:nvPr>
            <p:ph type="body" sz="half" idx="1"/>
          </p:nvPr>
        </p:nvSpPr>
        <p:spPr>
          <a:xfrm>
            <a:off x="650159" y="2281679"/>
            <a:ext cx="5710682" cy="5655602"/>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5" name="PlaceHolder 3"/>
          <p:cNvSpPr/>
          <p:nvPr/>
        </p:nvSpPr>
        <p:spPr>
          <a:xfrm>
            <a:off x="6646680" y="2281679"/>
            <a:ext cx="5710681" cy="2697481"/>
          </a:xfrm>
          <a:prstGeom prst="rect">
            <a:avLst/>
          </a:prstGeom>
          <a:ln w="12700">
            <a:miter lim="400000"/>
          </a:ln>
        </p:spPr>
        <p:txBody>
          <a:bodyPr lIns="0" tIns="0" rIns="0" bIns="0">
            <a:normAutofit fontScale="100000" lnSpcReduction="0"/>
          </a:bodyPr>
          <a:lstStyle/>
          <a:p>
            <a:pPr marL="431999" indent="-323999">
              <a:lnSpc>
                <a:spcPct val="90000"/>
              </a:lnSpc>
              <a:spcBef>
                <a:spcPts val="1400"/>
              </a:spcBef>
              <a:buClr>
                <a:srgbClr val="000000"/>
              </a:buClr>
              <a:buSzPct val="45000"/>
              <a:buChar char="●"/>
              <a:defRPr spc="-100" sz="3200"/>
            </a:pPr>
          </a:p>
        </p:txBody>
      </p:sp>
      <p:sp>
        <p:nvSpPr>
          <p:cNvPr id="76" name="PlaceHolder 4"/>
          <p:cNvSpPr/>
          <p:nvPr>
            <p:ph type="body" sz="quarter" idx="21"/>
          </p:nvPr>
        </p:nvSpPr>
        <p:spPr>
          <a:xfrm>
            <a:off x="6646680" y="5235840"/>
            <a:ext cx="5710681" cy="2697481"/>
          </a:xfrm>
          <a:prstGeom prst="rect">
            <a:avLst/>
          </a:prstGeom>
        </p:spPr>
        <p:txBody>
          <a:bodyPr/>
          <a:lstStyle/>
          <a:p>
            <a:pPr>
              <a:defRPr spc="-100"/>
            </a:pP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2 Content over Content">
    <p:spTree>
      <p:nvGrpSpPr>
        <p:cNvPr id="1" name=""/>
        <p:cNvGrpSpPr/>
        <p:nvPr/>
      </p:nvGrpSpPr>
      <p:grpSpPr>
        <a:xfrm>
          <a:off x="0" y="0"/>
          <a:ext cx="0" cy="0"/>
          <a:chOff x="0" y="0"/>
          <a:chExt cx="0" cy="0"/>
        </a:xfrm>
      </p:grpSpPr>
      <p:sp>
        <p:nvSpPr>
          <p:cNvPr id="84" name="Title Text"/>
          <p:cNvSpPr txBox="1"/>
          <p:nvPr>
            <p:ph type="title"/>
          </p:nvPr>
        </p:nvSpPr>
        <p:spPr>
          <a:xfrm>
            <a:off x="650159" y="388800"/>
            <a:ext cx="11702521" cy="1627921"/>
          </a:xfrm>
          <a:prstGeom prst="rect">
            <a:avLst/>
          </a:prstGeom>
        </p:spPr>
        <p:txBody>
          <a:bodyPr>
            <a:normAutofit fontScale="100000" lnSpcReduction="0"/>
          </a:bodyPr>
          <a:lstStyle/>
          <a:p>
            <a:pPr/>
            <a:r>
              <a:t>Title Text</a:t>
            </a:r>
          </a:p>
        </p:txBody>
      </p:sp>
      <p:sp>
        <p:nvSpPr>
          <p:cNvPr id="85" name="Body Level One…"/>
          <p:cNvSpPr txBox="1"/>
          <p:nvPr>
            <p:ph type="body" sz="quarter" idx="1"/>
          </p:nvPr>
        </p:nvSpPr>
        <p:spPr>
          <a:xfrm>
            <a:off x="650159" y="2281679"/>
            <a:ext cx="5710682" cy="269748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PlaceHolder 3"/>
          <p:cNvSpPr/>
          <p:nvPr/>
        </p:nvSpPr>
        <p:spPr>
          <a:xfrm>
            <a:off x="6646680" y="2281679"/>
            <a:ext cx="5710681" cy="2697481"/>
          </a:xfrm>
          <a:prstGeom prst="rect">
            <a:avLst/>
          </a:prstGeom>
          <a:ln w="12700">
            <a:miter lim="400000"/>
          </a:ln>
        </p:spPr>
        <p:txBody>
          <a:bodyPr lIns="0" tIns="0" rIns="0" bIns="0">
            <a:normAutofit fontScale="100000" lnSpcReduction="0"/>
          </a:bodyPr>
          <a:lstStyle/>
          <a:p>
            <a:pPr marL="431999" indent="-323999">
              <a:lnSpc>
                <a:spcPct val="90000"/>
              </a:lnSpc>
              <a:spcBef>
                <a:spcPts val="1400"/>
              </a:spcBef>
              <a:buClr>
                <a:srgbClr val="000000"/>
              </a:buClr>
              <a:buSzPct val="45000"/>
              <a:buChar char="●"/>
              <a:defRPr spc="-100" sz="3200"/>
            </a:pPr>
          </a:p>
        </p:txBody>
      </p:sp>
      <p:sp>
        <p:nvSpPr>
          <p:cNvPr id="87" name="PlaceHolder 4"/>
          <p:cNvSpPr/>
          <p:nvPr>
            <p:ph type="body" sz="half" idx="21"/>
          </p:nvPr>
        </p:nvSpPr>
        <p:spPr>
          <a:xfrm>
            <a:off x="650160" y="5235840"/>
            <a:ext cx="11702520" cy="2697481"/>
          </a:xfrm>
          <a:prstGeom prst="rect">
            <a:avLst/>
          </a:prstGeom>
        </p:spPr>
        <p:txBody>
          <a:bodyPr/>
          <a:lstStyle/>
          <a:p>
            <a:pPr>
              <a:defRPr spc="-100"/>
            </a:pPr>
          </a:p>
        </p:txBody>
      </p:sp>
      <p:sp>
        <p:nvSpPr>
          <p:cNvPr id="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649605" y="130780"/>
            <a:ext cx="11692890" cy="214209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r>
              <a:t>Title Text</a:t>
            </a:r>
          </a:p>
        </p:txBody>
      </p:sp>
      <p:sp>
        <p:nvSpPr>
          <p:cNvPr id="3" name="Body Level One…"/>
          <p:cNvSpPr txBox="1"/>
          <p:nvPr>
            <p:ph type="body" idx="1"/>
          </p:nvPr>
        </p:nvSpPr>
        <p:spPr>
          <a:xfrm>
            <a:off x="649605" y="2272876"/>
            <a:ext cx="11692890" cy="7468024"/>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279514" y="8768021"/>
            <a:ext cx="3031491" cy="520701"/>
          </a:xfrm>
          <a:prstGeom prst="rect">
            <a:avLst/>
          </a:prstGeom>
          <a:ln w="12700">
            <a:miter lim="400000"/>
          </a:ln>
        </p:spPr>
        <p:txBody>
          <a:bodyPr wrap="none" lIns="45719" rIns="45719" anchor="ctr">
            <a:spAutoFit/>
          </a:bodyPr>
          <a:lstStyle>
            <a:lvl1pPr algn="r">
              <a:defRPr sz="12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914400" rtl="0" latinLnBrk="0">
        <a:lnSpc>
          <a:spcPct val="90000"/>
        </a:lnSpc>
        <a:spcBef>
          <a:spcPts val="0"/>
        </a:spcBef>
        <a:spcAft>
          <a:spcPts val="0"/>
        </a:spcAft>
        <a:buClrTx/>
        <a:buSzTx/>
        <a:buFontTx/>
        <a:buNone/>
        <a:tabLst/>
        <a:defRPr b="0" baseline="0" cap="none" i="0" spc="-1" strike="noStrike" sz="4400" u="none">
          <a:solidFill>
            <a:srgbClr val="000000"/>
          </a:solidFill>
          <a:uFillTx/>
          <a:latin typeface="Arial"/>
          <a:ea typeface="Arial"/>
          <a:cs typeface="Arial"/>
          <a:sym typeface="Arial"/>
        </a:defRPr>
      </a:lvl1pPr>
      <a:lvl2pPr marL="0" marR="0" indent="0" algn="ctr" defTabSz="914400" rtl="0" latinLnBrk="0">
        <a:lnSpc>
          <a:spcPct val="90000"/>
        </a:lnSpc>
        <a:spcBef>
          <a:spcPts val="0"/>
        </a:spcBef>
        <a:spcAft>
          <a:spcPts val="0"/>
        </a:spcAft>
        <a:buClrTx/>
        <a:buSzTx/>
        <a:buFontTx/>
        <a:buNone/>
        <a:tabLst/>
        <a:defRPr b="0" baseline="0" cap="none" i="0" spc="-1" strike="noStrike" sz="4400" u="none">
          <a:solidFill>
            <a:srgbClr val="000000"/>
          </a:solidFill>
          <a:uFillTx/>
          <a:latin typeface="Arial"/>
          <a:ea typeface="Arial"/>
          <a:cs typeface="Arial"/>
          <a:sym typeface="Arial"/>
        </a:defRPr>
      </a:lvl2pPr>
      <a:lvl3pPr marL="0" marR="0" indent="0" algn="ctr" defTabSz="914400" rtl="0" latinLnBrk="0">
        <a:lnSpc>
          <a:spcPct val="90000"/>
        </a:lnSpc>
        <a:spcBef>
          <a:spcPts val="0"/>
        </a:spcBef>
        <a:spcAft>
          <a:spcPts val="0"/>
        </a:spcAft>
        <a:buClrTx/>
        <a:buSzTx/>
        <a:buFontTx/>
        <a:buNone/>
        <a:tabLst/>
        <a:defRPr b="0" baseline="0" cap="none" i="0" spc="-1" strike="noStrike" sz="4400" u="none">
          <a:solidFill>
            <a:srgbClr val="000000"/>
          </a:solidFill>
          <a:uFillTx/>
          <a:latin typeface="Arial"/>
          <a:ea typeface="Arial"/>
          <a:cs typeface="Arial"/>
          <a:sym typeface="Arial"/>
        </a:defRPr>
      </a:lvl3pPr>
      <a:lvl4pPr marL="0" marR="0" indent="0" algn="ctr" defTabSz="914400" rtl="0" latinLnBrk="0">
        <a:lnSpc>
          <a:spcPct val="90000"/>
        </a:lnSpc>
        <a:spcBef>
          <a:spcPts val="0"/>
        </a:spcBef>
        <a:spcAft>
          <a:spcPts val="0"/>
        </a:spcAft>
        <a:buClrTx/>
        <a:buSzTx/>
        <a:buFontTx/>
        <a:buNone/>
        <a:tabLst/>
        <a:defRPr b="0" baseline="0" cap="none" i="0" spc="-1" strike="noStrike" sz="4400" u="none">
          <a:solidFill>
            <a:srgbClr val="000000"/>
          </a:solidFill>
          <a:uFillTx/>
          <a:latin typeface="Arial"/>
          <a:ea typeface="Arial"/>
          <a:cs typeface="Arial"/>
          <a:sym typeface="Arial"/>
        </a:defRPr>
      </a:lvl4pPr>
      <a:lvl5pPr marL="0" marR="0" indent="0" algn="ctr" defTabSz="914400" rtl="0" latinLnBrk="0">
        <a:lnSpc>
          <a:spcPct val="90000"/>
        </a:lnSpc>
        <a:spcBef>
          <a:spcPts val="0"/>
        </a:spcBef>
        <a:spcAft>
          <a:spcPts val="0"/>
        </a:spcAft>
        <a:buClrTx/>
        <a:buSzTx/>
        <a:buFontTx/>
        <a:buNone/>
        <a:tabLst/>
        <a:defRPr b="0" baseline="0" cap="none" i="0" spc="-1" strike="noStrike" sz="4400" u="none">
          <a:solidFill>
            <a:srgbClr val="000000"/>
          </a:solidFill>
          <a:uFillTx/>
          <a:latin typeface="Arial"/>
          <a:ea typeface="Arial"/>
          <a:cs typeface="Arial"/>
          <a:sym typeface="Arial"/>
        </a:defRPr>
      </a:lvl5pPr>
      <a:lvl6pPr marL="0" marR="0" indent="0" algn="ctr" defTabSz="914400" rtl="0" latinLnBrk="0">
        <a:lnSpc>
          <a:spcPct val="90000"/>
        </a:lnSpc>
        <a:spcBef>
          <a:spcPts val="0"/>
        </a:spcBef>
        <a:spcAft>
          <a:spcPts val="0"/>
        </a:spcAft>
        <a:buClrTx/>
        <a:buSzTx/>
        <a:buFontTx/>
        <a:buNone/>
        <a:tabLst/>
        <a:defRPr b="0" baseline="0" cap="none" i="0" spc="-1" strike="noStrike" sz="4400" u="none">
          <a:solidFill>
            <a:srgbClr val="000000"/>
          </a:solidFill>
          <a:uFillTx/>
          <a:latin typeface="Arial"/>
          <a:ea typeface="Arial"/>
          <a:cs typeface="Arial"/>
          <a:sym typeface="Arial"/>
        </a:defRPr>
      </a:lvl6pPr>
      <a:lvl7pPr marL="0" marR="0" indent="0" algn="ctr" defTabSz="914400" rtl="0" latinLnBrk="0">
        <a:lnSpc>
          <a:spcPct val="90000"/>
        </a:lnSpc>
        <a:spcBef>
          <a:spcPts val="0"/>
        </a:spcBef>
        <a:spcAft>
          <a:spcPts val="0"/>
        </a:spcAft>
        <a:buClrTx/>
        <a:buSzTx/>
        <a:buFontTx/>
        <a:buNone/>
        <a:tabLst/>
        <a:defRPr b="0" baseline="0" cap="none" i="0" spc="-1" strike="noStrike" sz="4400" u="none">
          <a:solidFill>
            <a:srgbClr val="000000"/>
          </a:solidFill>
          <a:uFillTx/>
          <a:latin typeface="Arial"/>
          <a:ea typeface="Arial"/>
          <a:cs typeface="Arial"/>
          <a:sym typeface="Arial"/>
        </a:defRPr>
      </a:lvl7pPr>
      <a:lvl8pPr marL="0" marR="0" indent="0" algn="ctr" defTabSz="914400" rtl="0" latinLnBrk="0">
        <a:lnSpc>
          <a:spcPct val="90000"/>
        </a:lnSpc>
        <a:spcBef>
          <a:spcPts val="0"/>
        </a:spcBef>
        <a:spcAft>
          <a:spcPts val="0"/>
        </a:spcAft>
        <a:buClrTx/>
        <a:buSzTx/>
        <a:buFontTx/>
        <a:buNone/>
        <a:tabLst/>
        <a:defRPr b="0" baseline="0" cap="none" i="0" spc="-1" strike="noStrike" sz="4400" u="none">
          <a:solidFill>
            <a:srgbClr val="000000"/>
          </a:solidFill>
          <a:uFillTx/>
          <a:latin typeface="Arial"/>
          <a:ea typeface="Arial"/>
          <a:cs typeface="Arial"/>
          <a:sym typeface="Arial"/>
        </a:defRPr>
      </a:lvl8pPr>
      <a:lvl9pPr marL="0" marR="0" indent="0" algn="ctr" defTabSz="914400" rtl="0" latinLnBrk="0">
        <a:lnSpc>
          <a:spcPct val="90000"/>
        </a:lnSpc>
        <a:spcBef>
          <a:spcPts val="0"/>
        </a:spcBef>
        <a:spcAft>
          <a:spcPts val="0"/>
        </a:spcAft>
        <a:buClrTx/>
        <a:buSzTx/>
        <a:buFontTx/>
        <a:buNone/>
        <a:tabLst/>
        <a:defRPr b="0" baseline="0" cap="none" i="0" spc="-1" strike="noStrike" sz="4400" u="none">
          <a:solidFill>
            <a:srgbClr val="000000"/>
          </a:solidFill>
          <a:uFillTx/>
          <a:latin typeface="Arial"/>
          <a:ea typeface="Arial"/>
          <a:cs typeface="Arial"/>
          <a:sym typeface="Arial"/>
        </a:defRPr>
      </a:lvl9pPr>
    </p:titleStyle>
    <p:bodyStyle>
      <a:lvl1pPr marL="431999" marR="0" indent="-323999" algn="l" defTabSz="914400" rtl="0" latinLnBrk="0">
        <a:lnSpc>
          <a:spcPct val="90000"/>
        </a:lnSpc>
        <a:spcBef>
          <a:spcPts val="1400"/>
        </a:spcBef>
        <a:spcAft>
          <a:spcPts val="0"/>
        </a:spcAft>
        <a:buClr>
          <a:srgbClr val="000000"/>
        </a:buClr>
        <a:buSzPct val="45000"/>
        <a:buFontTx/>
        <a:buChar char="●"/>
        <a:tabLst/>
        <a:defRPr b="0" baseline="0" cap="none" i="0" spc="-1" strike="noStrike" sz="3200" u="none">
          <a:solidFill>
            <a:srgbClr val="000000"/>
          </a:solidFill>
          <a:uFillTx/>
          <a:latin typeface="Arial"/>
          <a:ea typeface="Arial"/>
          <a:cs typeface="Arial"/>
          <a:sym typeface="Arial"/>
        </a:defRPr>
      </a:lvl1pPr>
      <a:lvl2pPr marL="910285" marR="0" indent="-370285" algn="l" defTabSz="914400" rtl="0" latinLnBrk="0">
        <a:lnSpc>
          <a:spcPct val="90000"/>
        </a:lnSpc>
        <a:spcBef>
          <a:spcPts val="1400"/>
        </a:spcBef>
        <a:spcAft>
          <a:spcPts val="0"/>
        </a:spcAft>
        <a:buClr>
          <a:srgbClr val="000000"/>
        </a:buClr>
        <a:buSzPct val="75000"/>
        <a:buFontTx/>
        <a:buChar char="−"/>
        <a:tabLst/>
        <a:defRPr b="0" baseline="0" cap="none" i="0" spc="-1" strike="noStrike" sz="3200" u="none">
          <a:solidFill>
            <a:srgbClr val="000000"/>
          </a:solidFill>
          <a:uFillTx/>
          <a:latin typeface="Arial"/>
          <a:ea typeface="Arial"/>
          <a:cs typeface="Arial"/>
          <a:sym typeface="Arial"/>
        </a:defRPr>
      </a:lvl2pPr>
      <a:lvl3pPr marL="1392000" marR="0" indent="-384000" algn="l" defTabSz="914400" rtl="0" latinLnBrk="0">
        <a:lnSpc>
          <a:spcPct val="90000"/>
        </a:lnSpc>
        <a:spcBef>
          <a:spcPts val="1400"/>
        </a:spcBef>
        <a:spcAft>
          <a:spcPts val="0"/>
        </a:spcAft>
        <a:buClr>
          <a:srgbClr val="000000"/>
        </a:buClr>
        <a:buSzPct val="45000"/>
        <a:buFontTx/>
        <a:buChar char="●"/>
        <a:tabLst/>
        <a:defRPr b="0" baseline="0" cap="none" i="0" spc="-1" strike="noStrike" sz="3200" u="none">
          <a:solidFill>
            <a:srgbClr val="000000"/>
          </a:solidFill>
          <a:uFillTx/>
          <a:latin typeface="Arial"/>
          <a:ea typeface="Arial"/>
          <a:cs typeface="Arial"/>
          <a:sym typeface="Arial"/>
        </a:defRPr>
      </a:lvl3pPr>
      <a:lvl4pPr marL="1857599" marR="0" indent="-345600" algn="l" defTabSz="914400" rtl="0" latinLnBrk="0">
        <a:lnSpc>
          <a:spcPct val="90000"/>
        </a:lnSpc>
        <a:spcBef>
          <a:spcPts val="1400"/>
        </a:spcBef>
        <a:spcAft>
          <a:spcPts val="0"/>
        </a:spcAft>
        <a:buClr>
          <a:srgbClr val="000000"/>
        </a:buClr>
        <a:buSzPct val="75000"/>
        <a:buFontTx/>
        <a:buChar char="−"/>
        <a:tabLst/>
        <a:defRPr b="0" baseline="0" cap="none" i="0" spc="-1" strike="noStrike" sz="3200" u="none">
          <a:solidFill>
            <a:srgbClr val="000000"/>
          </a:solidFill>
          <a:uFillTx/>
          <a:latin typeface="Arial"/>
          <a:ea typeface="Arial"/>
          <a:cs typeface="Arial"/>
          <a:sym typeface="Arial"/>
        </a:defRPr>
      </a:lvl4pPr>
      <a:lvl5pPr marL="2289599" marR="0" indent="-345600" algn="l" defTabSz="914400" rtl="0" latinLnBrk="0">
        <a:lnSpc>
          <a:spcPct val="90000"/>
        </a:lnSpc>
        <a:spcBef>
          <a:spcPts val="1400"/>
        </a:spcBef>
        <a:spcAft>
          <a:spcPts val="0"/>
        </a:spcAft>
        <a:buClr>
          <a:srgbClr val="000000"/>
        </a:buClr>
        <a:buSzPct val="45000"/>
        <a:buFontTx/>
        <a:buChar char="●"/>
        <a:tabLst/>
        <a:defRPr b="0" baseline="0" cap="none" i="0" spc="-1" strike="noStrike" sz="3200" u="none">
          <a:solidFill>
            <a:srgbClr val="000000"/>
          </a:solidFill>
          <a:uFillTx/>
          <a:latin typeface="Arial"/>
          <a:ea typeface="Arial"/>
          <a:cs typeface="Arial"/>
          <a:sym typeface="Arial"/>
        </a:defRPr>
      </a:lvl5pPr>
      <a:lvl6pPr marL="2721599" marR="0" indent="-345600" algn="l" defTabSz="914400" rtl="0" latinLnBrk="0">
        <a:lnSpc>
          <a:spcPct val="90000"/>
        </a:lnSpc>
        <a:spcBef>
          <a:spcPts val="1400"/>
        </a:spcBef>
        <a:spcAft>
          <a:spcPts val="0"/>
        </a:spcAft>
        <a:buClr>
          <a:srgbClr val="000000"/>
        </a:buClr>
        <a:buSzPct val="45000"/>
        <a:buFontTx/>
        <a:buChar char="●"/>
        <a:tabLst/>
        <a:defRPr b="0" baseline="0" cap="none" i="0" spc="-1" strike="noStrike" sz="3200" u="none">
          <a:solidFill>
            <a:srgbClr val="000000"/>
          </a:solidFill>
          <a:uFillTx/>
          <a:latin typeface="Arial"/>
          <a:ea typeface="Arial"/>
          <a:cs typeface="Arial"/>
          <a:sym typeface="Arial"/>
        </a:defRPr>
      </a:lvl6pPr>
      <a:lvl7pPr marL="3153599" marR="0" indent="-345600" algn="l" defTabSz="914400" rtl="0" latinLnBrk="0">
        <a:lnSpc>
          <a:spcPct val="90000"/>
        </a:lnSpc>
        <a:spcBef>
          <a:spcPts val="1400"/>
        </a:spcBef>
        <a:spcAft>
          <a:spcPts val="0"/>
        </a:spcAft>
        <a:buClr>
          <a:srgbClr val="000000"/>
        </a:buClr>
        <a:buSzPct val="45000"/>
        <a:buFontTx/>
        <a:buChar char="●"/>
        <a:tabLst/>
        <a:defRPr b="0" baseline="0" cap="none" i="0" spc="-1" strike="noStrike" sz="3200" u="none">
          <a:solidFill>
            <a:srgbClr val="000000"/>
          </a:solidFill>
          <a:uFillTx/>
          <a:latin typeface="Arial"/>
          <a:ea typeface="Arial"/>
          <a:cs typeface="Arial"/>
          <a:sym typeface="Arial"/>
        </a:defRPr>
      </a:lvl7pPr>
      <a:lvl8pPr marL="3606800" marR="0" indent="-406400" algn="l" defTabSz="914400" rtl="0" latinLnBrk="0">
        <a:lnSpc>
          <a:spcPct val="90000"/>
        </a:lnSpc>
        <a:spcBef>
          <a:spcPts val="1400"/>
        </a:spcBef>
        <a:spcAft>
          <a:spcPts val="0"/>
        </a:spcAft>
        <a:buClr>
          <a:srgbClr val="000000"/>
        </a:buClr>
        <a:buSzPct val="100000"/>
        <a:buFontTx/>
        <a:buChar char="•"/>
        <a:tabLst/>
        <a:defRPr b="0" baseline="0" cap="none" i="0" spc="-1" strike="noStrike" sz="3200" u="none">
          <a:solidFill>
            <a:srgbClr val="000000"/>
          </a:solidFill>
          <a:uFillTx/>
          <a:latin typeface="Arial"/>
          <a:ea typeface="Arial"/>
          <a:cs typeface="Arial"/>
          <a:sym typeface="Arial"/>
        </a:defRPr>
      </a:lvl8pPr>
      <a:lvl9pPr marL="4064000" marR="0" indent="-406400" algn="l" defTabSz="914400" rtl="0" latinLnBrk="0">
        <a:lnSpc>
          <a:spcPct val="90000"/>
        </a:lnSpc>
        <a:spcBef>
          <a:spcPts val="1400"/>
        </a:spcBef>
        <a:spcAft>
          <a:spcPts val="0"/>
        </a:spcAft>
        <a:buClr>
          <a:srgbClr val="000000"/>
        </a:buClr>
        <a:buSzPct val="100000"/>
        <a:buFontTx/>
        <a:buChar char="•"/>
        <a:tabLst/>
        <a:defRPr b="0" baseline="0" cap="none" i="0" spc="-1" strike="noStrike" sz="3200" u="none">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tif"/><Relationship Id="rId4" Type="http://schemas.openxmlformats.org/officeDocument/2006/relationships/image" Target="../media/image2.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jpeg"/><Relationship Id="rId4" Type="http://schemas.openxmlformats.org/officeDocument/2006/relationships/image" Target="../media/image1.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jpeg"/><Relationship Id="rId4" Type="http://schemas.openxmlformats.org/officeDocument/2006/relationships/image" Target="../media/image1.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6.png"/><Relationship Id="rId6" Type="http://schemas.openxmlformats.org/officeDocument/2006/relationships/image" Target="../media/image1.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hyperlink" Target="mailto:report@phishing.gov.uk" TargetMode="External"/><Relationship Id="rId5" Type="http://schemas.openxmlformats.org/officeDocument/2006/relationships/image" Target="../media/image1.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tif"/><Relationship Id="rId4" Type="http://schemas.openxmlformats.org/officeDocument/2006/relationships/image" Target="../media/image8.png"/><Relationship Id="rId5" Type="http://schemas.openxmlformats.org/officeDocument/2006/relationships/image" Target="../media/image1.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hyperlink" Target="https://www.takefive-stopfraud.org.uk/" TargetMode="External"/><Relationship Id="rId6" Type="http://schemas.openxmlformats.org/officeDocument/2006/relationships/image" Target="../media/image1.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www.ncsc.gov.uk/cyberaware/home" TargetMode="External"/><Relationship Id="rId4" Type="http://schemas.openxmlformats.org/officeDocument/2006/relationships/image" Target="../media/image1.png"/><Relationship Id="rId5" Type="http://schemas.openxmlformats.org/officeDocument/2006/relationships/image" Target="../media/image1.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jpeg"/><Relationship Id="rId4" Type="http://schemas.openxmlformats.org/officeDocument/2006/relationships/image" Target="../media/image1.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CustomShape 1"/>
          <p:cNvSpPr txBox="1"/>
          <p:nvPr/>
        </p:nvSpPr>
        <p:spPr>
          <a:xfrm>
            <a:off x="1337760" y="2480187"/>
            <a:ext cx="152194" cy="285547"/>
          </a:xfrm>
          <a:prstGeom prst="rect">
            <a:avLst/>
          </a:prstGeom>
          <a:ln w="12700">
            <a:miter lim="400000"/>
          </a:ln>
          <a:extLst>
            <a:ext uri="{C572A759-6A51-4108-AA02-DFA0A04FC94B}">
              <ma14:wrappingTextBoxFlag xmlns:ma14="http://schemas.microsoft.com/office/mac/drawingml/2011/main" val="1"/>
            </a:ext>
          </a:extLst>
        </p:spPr>
        <p:txBody>
          <a:bodyPr wrap="none" lIns="50760" tIns="50760" rIns="50760" bIns="50760" anchor="ctr">
            <a:spAutoFit/>
          </a:bodyPr>
          <a:lstStyle>
            <a:lvl1pPr>
              <a:defRPr spc="-1" sz="1200">
                <a:latin typeface="Times New Roman"/>
                <a:ea typeface="Times New Roman"/>
                <a:cs typeface="Times New Roman"/>
                <a:sym typeface="Times New Roman"/>
              </a:defRPr>
            </a:lvl1pPr>
          </a:lstStyle>
          <a:p>
            <a:pPr/>
            <a:r>
              <a:t> </a:t>
            </a:r>
          </a:p>
        </p:txBody>
      </p:sp>
      <p:sp>
        <p:nvSpPr>
          <p:cNvPr id="134" name="CustomShape 2"/>
          <p:cNvSpPr txBox="1"/>
          <p:nvPr/>
        </p:nvSpPr>
        <p:spPr>
          <a:xfrm>
            <a:off x="-5549401" y="4171826"/>
            <a:ext cx="127801" cy="285547"/>
          </a:xfrm>
          <a:prstGeom prst="rect">
            <a:avLst/>
          </a:prstGeom>
          <a:ln w="12700">
            <a:miter lim="400000"/>
          </a:ln>
          <a:extLst>
            <a:ext uri="{C572A759-6A51-4108-AA02-DFA0A04FC94B}">
              <ma14:wrappingTextBoxFlag xmlns:ma14="http://schemas.microsoft.com/office/mac/drawingml/2011/main" val="1"/>
            </a:ext>
          </a:extLst>
        </p:spPr>
        <p:txBody>
          <a:bodyPr lIns="50760" tIns="50760" rIns="50760" bIns="50760" anchor="ctr">
            <a:spAutoFit/>
          </a:bodyPr>
          <a:lstStyle>
            <a:lvl1pPr>
              <a:defRPr spc="-1" sz="1200">
                <a:latin typeface="Times New Roman"/>
                <a:ea typeface="Times New Roman"/>
                <a:cs typeface="Times New Roman"/>
                <a:sym typeface="Times New Roman"/>
              </a:defRPr>
            </a:lvl1pPr>
          </a:lstStyle>
          <a:p>
            <a:pPr/>
            <a:r>
              <a:t> </a:t>
            </a:r>
          </a:p>
        </p:txBody>
      </p:sp>
      <p:grpSp>
        <p:nvGrpSpPr>
          <p:cNvPr id="137" name="TextShape 4"/>
          <p:cNvGrpSpPr/>
          <p:nvPr/>
        </p:nvGrpSpPr>
        <p:grpSpPr>
          <a:xfrm>
            <a:off x="4069417" y="4883399"/>
            <a:ext cx="4805090" cy="909020"/>
            <a:chOff x="0" y="0"/>
            <a:chExt cx="4805088" cy="909018"/>
          </a:xfrm>
        </p:grpSpPr>
        <p:sp>
          <p:nvSpPr>
            <p:cNvPr id="135" name="Rectangle"/>
            <p:cNvSpPr/>
            <p:nvPr/>
          </p:nvSpPr>
          <p:spPr>
            <a:xfrm>
              <a:off x="0" y="-1"/>
              <a:ext cx="4720915" cy="909020"/>
            </a:xfrm>
            <a:prstGeom prst="rect">
              <a:avLst/>
            </a:prstGeom>
            <a:solidFill>
              <a:srgbClr val="DCE6F2"/>
            </a:solidFill>
            <a:ln w="28575" cap="flat">
              <a:solidFill>
                <a:srgbClr val="558ED5"/>
              </a:solidFill>
              <a:prstDash val="solid"/>
              <a:round/>
            </a:ln>
            <a:effectLst/>
          </p:spPr>
          <p:txBody>
            <a:bodyPr wrap="square" lIns="45719" tIns="45719" rIns="45719" bIns="45719" numCol="1" anchor="t">
              <a:noAutofit/>
            </a:bodyPr>
            <a:lstStyle/>
            <a:p>
              <a:pPr algn="ctr"/>
            </a:p>
          </p:txBody>
        </p:sp>
        <p:sp>
          <p:nvSpPr>
            <p:cNvPr id="136" name="Insert Name Here"/>
            <p:cNvSpPr/>
            <p:nvPr/>
          </p:nvSpPr>
          <p:spPr>
            <a:xfrm>
              <a:off x="59287" y="14287"/>
              <a:ext cx="474580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4999" tIns="44999" rIns="44999" bIns="44999" numCol="1" anchor="t">
              <a:spAutoFit/>
            </a:bodyPr>
            <a:lstStyle>
              <a:lvl1pPr algn="ctr">
                <a:defRPr b="1" i="1" spc="-1" sz="3200" u="sng"/>
              </a:lvl1pPr>
            </a:lstStyle>
            <a:p>
              <a:pPr/>
              <a:r>
                <a:t>Insert Name Here</a:t>
              </a:r>
            </a:p>
          </p:txBody>
        </p:sp>
      </p:grpSp>
      <p:pic>
        <p:nvPicPr>
          <p:cNvPr id="138" name="Image" descr="Image"/>
          <p:cNvPicPr>
            <a:picLocks noChangeAspect="1"/>
          </p:cNvPicPr>
          <p:nvPr/>
        </p:nvPicPr>
        <p:blipFill>
          <a:blip r:embed="rId3">
            <a:extLst/>
          </a:blip>
          <a:stretch>
            <a:fillRect/>
          </a:stretch>
        </p:blipFill>
        <p:spPr>
          <a:xfrm>
            <a:off x="0" y="-188896"/>
            <a:ext cx="12992101" cy="2754326"/>
          </a:xfrm>
          <a:prstGeom prst="rect">
            <a:avLst/>
          </a:prstGeom>
          <a:ln w="12700">
            <a:miter lim="400000"/>
          </a:ln>
        </p:spPr>
      </p:pic>
      <p:sp>
        <p:nvSpPr>
          <p:cNvPr id="139" name="CustomShape 3"/>
          <p:cNvSpPr txBox="1"/>
          <p:nvPr/>
        </p:nvSpPr>
        <p:spPr>
          <a:xfrm>
            <a:off x="4492195" y="2607516"/>
            <a:ext cx="3305833" cy="324431"/>
          </a:xfrm>
          <a:prstGeom prst="rect">
            <a:avLst/>
          </a:prstGeom>
          <a:ln w="12700">
            <a:miter lim="400000"/>
          </a:ln>
          <a:extLst>
            <a:ext uri="{C572A759-6A51-4108-AA02-DFA0A04FC94B}">
              <ma14:wrappingTextBoxFlag xmlns:ma14="http://schemas.microsoft.com/office/mac/drawingml/2011/main" val="1"/>
            </a:ext>
          </a:extLst>
        </p:spPr>
        <p:txBody>
          <a:bodyPr wrap="none" lIns="50760" tIns="50760" rIns="50760" bIns="50760" anchor="ctr">
            <a:spAutoFit/>
          </a:bodyPr>
          <a:lstStyle>
            <a:lvl1pPr algn="ctr">
              <a:defRPr spc="-1" sz="1600">
                <a:latin typeface="Helvetica Neue"/>
                <a:ea typeface="Helvetica Neue"/>
                <a:cs typeface="Helvetica Neue"/>
                <a:sym typeface="Helvetica Neue"/>
              </a:defRPr>
            </a:lvl1pPr>
          </a:lstStyle>
          <a:p>
            <a:pPr/>
            <a:r>
              <a:t>Presentation vers 2.1- 20 Mar 2023</a:t>
            </a:r>
          </a:p>
        </p:txBody>
      </p:sp>
      <p:pic>
        <p:nvPicPr>
          <p:cNvPr id="140" name="Image" descr="Image"/>
          <p:cNvPicPr>
            <a:picLocks noChangeAspect="1"/>
          </p:cNvPicPr>
          <p:nvPr/>
        </p:nvPicPr>
        <p:blipFill>
          <a:blip r:embed="rId4">
            <a:extLst/>
          </a:blip>
          <a:stretch>
            <a:fillRect/>
          </a:stretch>
        </p:blipFill>
        <p:spPr>
          <a:xfrm>
            <a:off x="1756000" y="4199949"/>
            <a:ext cx="2268721" cy="227592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CustomShape 1"/>
          <p:cNvSpPr txBox="1"/>
          <p:nvPr/>
        </p:nvSpPr>
        <p:spPr>
          <a:xfrm>
            <a:off x="1337760" y="2480187"/>
            <a:ext cx="152194" cy="285547"/>
          </a:xfrm>
          <a:prstGeom prst="rect">
            <a:avLst/>
          </a:prstGeom>
          <a:ln w="12700">
            <a:miter lim="400000"/>
          </a:ln>
          <a:extLst>
            <a:ext uri="{C572A759-6A51-4108-AA02-DFA0A04FC94B}">
              <ma14:wrappingTextBoxFlag xmlns:ma14="http://schemas.microsoft.com/office/mac/drawingml/2011/main" val="1"/>
            </a:ext>
          </a:extLst>
        </p:spPr>
        <p:txBody>
          <a:bodyPr wrap="none" lIns="50760" tIns="50760" rIns="50760" bIns="50760" anchor="ctr">
            <a:spAutoFit/>
          </a:bodyPr>
          <a:lstStyle>
            <a:lvl1pPr>
              <a:defRPr spc="-1" sz="1200">
                <a:latin typeface="Times New Roman"/>
                <a:ea typeface="Times New Roman"/>
                <a:cs typeface="Times New Roman"/>
                <a:sym typeface="Times New Roman"/>
              </a:defRPr>
            </a:lvl1pPr>
          </a:lstStyle>
          <a:p>
            <a:pPr/>
            <a:r>
              <a:t> </a:t>
            </a:r>
          </a:p>
        </p:txBody>
      </p:sp>
      <p:sp>
        <p:nvSpPr>
          <p:cNvPr id="223" name="CustomShape 2"/>
          <p:cNvSpPr txBox="1"/>
          <p:nvPr/>
        </p:nvSpPr>
        <p:spPr>
          <a:xfrm>
            <a:off x="-5549401" y="4171826"/>
            <a:ext cx="127801" cy="285547"/>
          </a:xfrm>
          <a:prstGeom prst="rect">
            <a:avLst/>
          </a:prstGeom>
          <a:ln w="12700">
            <a:miter lim="400000"/>
          </a:ln>
          <a:extLst>
            <a:ext uri="{C572A759-6A51-4108-AA02-DFA0A04FC94B}">
              <ma14:wrappingTextBoxFlag xmlns:ma14="http://schemas.microsoft.com/office/mac/drawingml/2011/main" val="1"/>
            </a:ext>
          </a:extLst>
        </p:spPr>
        <p:txBody>
          <a:bodyPr lIns="50760" tIns="50760" rIns="50760" bIns="50760" anchor="ctr">
            <a:spAutoFit/>
          </a:bodyPr>
          <a:lstStyle>
            <a:lvl1pPr>
              <a:defRPr spc="-1" sz="1200">
                <a:latin typeface="Times New Roman"/>
                <a:ea typeface="Times New Roman"/>
                <a:cs typeface="Times New Roman"/>
                <a:sym typeface="Times New Roman"/>
              </a:defRPr>
            </a:lvl1pPr>
          </a:lstStyle>
          <a:p>
            <a:pPr/>
            <a:r>
              <a:t> </a:t>
            </a:r>
          </a:p>
        </p:txBody>
      </p:sp>
      <p:sp>
        <p:nvSpPr>
          <p:cNvPr id="224" name="TextBox 1"/>
          <p:cNvSpPr txBox="1"/>
          <p:nvPr/>
        </p:nvSpPr>
        <p:spPr>
          <a:xfrm>
            <a:off x="548861" y="2972016"/>
            <a:ext cx="11865644" cy="12117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2400"/>
              </a:spcBef>
              <a:defRPr b="1" sz="3200"/>
            </a:pPr>
            <a:r>
              <a:t>How can we protect ourselves?</a:t>
            </a:r>
          </a:p>
          <a:p>
            <a:pPr algn="ctr">
              <a:spcBef>
                <a:spcPts val="2400"/>
              </a:spcBef>
              <a:defRPr b="1" i="1" sz="2400"/>
            </a:pPr>
            <a:r>
              <a:t>Keep your devices up to date</a:t>
            </a:r>
          </a:p>
        </p:txBody>
      </p:sp>
      <p:pic>
        <p:nvPicPr>
          <p:cNvPr id="225" name="Picture 3" descr="Picture 3"/>
          <p:cNvPicPr>
            <a:picLocks noChangeAspect="1"/>
          </p:cNvPicPr>
          <p:nvPr/>
        </p:nvPicPr>
        <p:blipFill>
          <a:blip r:embed="rId3">
            <a:extLst/>
          </a:blip>
          <a:stretch>
            <a:fillRect/>
          </a:stretch>
        </p:blipFill>
        <p:spPr>
          <a:xfrm>
            <a:off x="503142" y="4876005"/>
            <a:ext cx="5470939" cy="3644488"/>
          </a:xfrm>
          <a:prstGeom prst="rect">
            <a:avLst/>
          </a:prstGeom>
          <a:ln w="12700">
            <a:miter lim="400000"/>
          </a:ln>
        </p:spPr>
      </p:pic>
      <p:sp>
        <p:nvSpPr>
          <p:cNvPr id="226" name="TextBox 6"/>
          <p:cNvSpPr txBox="1"/>
          <p:nvPr/>
        </p:nvSpPr>
        <p:spPr>
          <a:xfrm>
            <a:off x="712326" y="8641443"/>
            <a:ext cx="11625073" cy="4370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i="1" sz="2400"/>
            </a:lvl1pPr>
          </a:lstStyle>
          <a:p>
            <a:pPr/>
            <a:r>
              <a:t>If you get an update notification, install the updates as soon as you can</a:t>
            </a:r>
          </a:p>
        </p:txBody>
      </p:sp>
      <p:sp>
        <p:nvSpPr>
          <p:cNvPr id="227" name="TextBox 2"/>
          <p:cNvSpPr txBox="1"/>
          <p:nvPr/>
        </p:nvSpPr>
        <p:spPr>
          <a:xfrm>
            <a:off x="6547325" y="4883399"/>
            <a:ext cx="5790074" cy="21278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000"/>
            </a:pPr>
            <a:r>
              <a:t>Computer manufacturers regularly release operating system and security updates, as do the providers of anti-virus software.</a:t>
            </a:r>
          </a:p>
          <a:p>
            <a:pPr>
              <a:defRPr sz="2000"/>
            </a:pPr>
          </a:p>
          <a:p>
            <a:pPr>
              <a:defRPr sz="2000"/>
            </a:pPr>
            <a:r>
              <a:t>These should be downloaded and applied as soon as they are available to stay as secure a possible.</a:t>
            </a:r>
          </a:p>
        </p:txBody>
      </p:sp>
      <p:pic>
        <p:nvPicPr>
          <p:cNvPr id="228" name="Image" descr="Image"/>
          <p:cNvPicPr>
            <a:picLocks noChangeAspect="1"/>
          </p:cNvPicPr>
          <p:nvPr/>
        </p:nvPicPr>
        <p:blipFill>
          <a:blip r:embed="rId4">
            <a:extLst/>
          </a:blip>
          <a:stretch>
            <a:fillRect/>
          </a:stretch>
        </p:blipFill>
        <p:spPr>
          <a:xfrm>
            <a:off x="0" y="-188896"/>
            <a:ext cx="12992101" cy="2754326"/>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CustomShape 1"/>
          <p:cNvSpPr txBox="1"/>
          <p:nvPr/>
        </p:nvSpPr>
        <p:spPr>
          <a:xfrm>
            <a:off x="1337760" y="2480187"/>
            <a:ext cx="152194" cy="285547"/>
          </a:xfrm>
          <a:prstGeom prst="rect">
            <a:avLst/>
          </a:prstGeom>
          <a:ln w="12700">
            <a:miter lim="400000"/>
          </a:ln>
          <a:extLst>
            <a:ext uri="{C572A759-6A51-4108-AA02-DFA0A04FC94B}">
              <ma14:wrappingTextBoxFlag xmlns:ma14="http://schemas.microsoft.com/office/mac/drawingml/2011/main" val="1"/>
            </a:ext>
          </a:extLst>
        </p:spPr>
        <p:txBody>
          <a:bodyPr wrap="none" lIns="50760" tIns="50760" rIns="50760" bIns="50760" anchor="ctr">
            <a:spAutoFit/>
          </a:bodyPr>
          <a:lstStyle>
            <a:lvl1pPr>
              <a:defRPr spc="-1" sz="1200">
                <a:latin typeface="Times New Roman"/>
                <a:ea typeface="Times New Roman"/>
                <a:cs typeface="Times New Roman"/>
                <a:sym typeface="Times New Roman"/>
              </a:defRPr>
            </a:lvl1pPr>
          </a:lstStyle>
          <a:p>
            <a:pPr/>
            <a:r>
              <a:t> </a:t>
            </a:r>
          </a:p>
        </p:txBody>
      </p:sp>
      <p:sp>
        <p:nvSpPr>
          <p:cNvPr id="233" name="CustomShape 2"/>
          <p:cNvSpPr txBox="1"/>
          <p:nvPr/>
        </p:nvSpPr>
        <p:spPr>
          <a:xfrm>
            <a:off x="-5549401" y="4171826"/>
            <a:ext cx="127801" cy="285547"/>
          </a:xfrm>
          <a:prstGeom prst="rect">
            <a:avLst/>
          </a:prstGeom>
          <a:ln w="12700">
            <a:miter lim="400000"/>
          </a:ln>
          <a:extLst>
            <a:ext uri="{C572A759-6A51-4108-AA02-DFA0A04FC94B}">
              <ma14:wrappingTextBoxFlag xmlns:ma14="http://schemas.microsoft.com/office/mac/drawingml/2011/main" val="1"/>
            </a:ext>
          </a:extLst>
        </p:spPr>
        <p:txBody>
          <a:bodyPr lIns="50760" tIns="50760" rIns="50760" bIns="50760" anchor="ctr">
            <a:spAutoFit/>
          </a:bodyPr>
          <a:lstStyle>
            <a:lvl1pPr>
              <a:defRPr spc="-1" sz="1200">
                <a:latin typeface="Times New Roman"/>
                <a:ea typeface="Times New Roman"/>
                <a:cs typeface="Times New Roman"/>
                <a:sym typeface="Times New Roman"/>
              </a:defRPr>
            </a:lvl1pPr>
          </a:lstStyle>
          <a:p>
            <a:pPr/>
            <a:r>
              <a:t> </a:t>
            </a:r>
          </a:p>
        </p:txBody>
      </p:sp>
      <p:sp>
        <p:nvSpPr>
          <p:cNvPr id="234" name="TextBox 1"/>
          <p:cNvSpPr txBox="1"/>
          <p:nvPr/>
        </p:nvSpPr>
        <p:spPr>
          <a:xfrm>
            <a:off x="548861" y="2972016"/>
            <a:ext cx="11865644" cy="12117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2400"/>
              </a:spcBef>
              <a:defRPr b="1" sz="3200"/>
            </a:pPr>
            <a:r>
              <a:t>How can we protect ourselves?</a:t>
            </a:r>
          </a:p>
          <a:p>
            <a:pPr algn="ctr">
              <a:spcBef>
                <a:spcPts val="2400"/>
              </a:spcBef>
              <a:defRPr b="1" i="1" sz="2400"/>
            </a:pPr>
            <a:r>
              <a:t>Check your Privacy settings</a:t>
            </a:r>
          </a:p>
        </p:txBody>
      </p:sp>
      <p:pic>
        <p:nvPicPr>
          <p:cNvPr id="235" name="Picture 3" descr="Picture 3"/>
          <p:cNvPicPr>
            <a:picLocks noChangeAspect="1"/>
          </p:cNvPicPr>
          <p:nvPr/>
        </p:nvPicPr>
        <p:blipFill>
          <a:blip r:embed="rId3">
            <a:extLst/>
          </a:blip>
          <a:stretch>
            <a:fillRect/>
          </a:stretch>
        </p:blipFill>
        <p:spPr>
          <a:xfrm>
            <a:off x="503142" y="4876005"/>
            <a:ext cx="5470939" cy="3644487"/>
          </a:xfrm>
          <a:prstGeom prst="rect">
            <a:avLst/>
          </a:prstGeom>
          <a:ln w="12700">
            <a:miter lim="400000"/>
          </a:ln>
        </p:spPr>
      </p:pic>
      <p:sp>
        <p:nvSpPr>
          <p:cNvPr id="236" name="TextBox 6"/>
          <p:cNvSpPr txBox="1"/>
          <p:nvPr/>
        </p:nvSpPr>
        <p:spPr>
          <a:xfrm>
            <a:off x="712326" y="8641443"/>
            <a:ext cx="11625073" cy="4370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i="1" sz="2400"/>
            </a:lvl1pPr>
          </a:lstStyle>
          <a:p>
            <a:pPr/>
            <a:r>
              <a:t>Don’t over share - Keep your personal information private!</a:t>
            </a:r>
          </a:p>
        </p:txBody>
      </p:sp>
      <p:sp>
        <p:nvSpPr>
          <p:cNvPr id="237" name="TextBox 2"/>
          <p:cNvSpPr txBox="1"/>
          <p:nvPr/>
        </p:nvSpPr>
        <p:spPr>
          <a:xfrm>
            <a:off x="6547325" y="4883400"/>
            <a:ext cx="5790074" cy="18357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000"/>
            </a:pPr>
            <a:r>
              <a:t>All social media platforms have privacy settings to help you keep your personal information private.</a:t>
            </a:r>
          </a:p>
          <a:p>
            <a:pPr>
              <a:defRPr sz="2000"/>
            </a:pPr>
          </a:p>
          <a:p>
            <a:pPr>
              <a:defRPr sz="2000"/>
            </a:pPr>
            <a:r>
              <a:t>Advice on protecting your accounts can be found on the NCSC advice and guidance page.</a:t>
            </a:r>
          </a:p>
        </p:txBody>
      </p:sp>
      <p:pic>
        <p:nvPicPr>
          <p:cNvPr id="238" name="Image" descr="Image"/>
          <p:cNvPicPr>
            <a:picLocks noChangeAspect="1"/>
          </p:cNvPicPr>
          <p:nvPr/>
        </p:nvPicPr>
        <p:blipFill>
          <a:blip r:embed="rId4">
            <a:extLst/>
          </a:blip>
          <a:stretch>
            <a:fillRect/>
          </a:stretch>
        </p:blipFill>
        <p:spPr>
          <a:xfrm>
            <a:off x="0" y="-188896"/>
            <a:ext cx="12992101" cy="2754326"/>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CustomShape 1"/>
          <p:cNvSpPr txBox="1"/>
          <p:nvPr/>
        </p:nvSpPr>
        <p:spPr>
          <a:xfrm>
            <a:off x="1337760" y="2480187"/>
            <a:ext cx="152194" cy="285547"/>
          </a:xfrm>
          <a:prstGeom prst="rect">
            <a:avLst/>
          </a:prstGeom>
          <a:ln w="12700">
            <a:miter lim="400000"/>
          </a:ln>
          <a:extLst>
            <a:ext uri="{C572A759-6A51-4108-AA02-DFA0A04FC94B}">
              <ma14:wrappingTextBoxFlag xmlns:ma14="http://schemas.microsoft.com/office/mac/drawingml/2011/main" val="1"/>
            </a:ext>
          </a:extLst>
        </p:spPr>
        <p:txBody>
          <a:bodyPr wrap="none" lIns="50760" tIns="50760" rIns="50760" bIns="50760" anchor="ctr">
            <a:spAutoFit/>
          </a:bodyPr>
          <a:lstStyle>
            <a:lvl1pPr>
              <a:defRPr spc="-1" sz="1200">
                <a:latin typeface="Times New Roman"/>
                <a:ea typeface="Times New Roman"/>
                <a:cs typeface="Times New Roman"/>
                <a:sym typeface="Times New Roman"/>
              </a:defRPr>
            </a:lvl1pPr>
          </a:lstStyle>
          <a:p>
            <a:pPr/>
            <a:r>
              <a:t> </a:t>
            </a:r>
          </a:p>
        </p:txBody>
      </p:sp>
      <p:sp>
        <p:nvSpPr>
          <p:cNvPr id="243" name="CustomShape 2"/>
          <p:cNvSpPr txBox="1"/>
          <p:nvPr/>
        </p:nvSpPr>
        <p:spPr>
          <a:xfrm>
            <a:off x="-5549401" y="4171826"/>
            <a:ext cx="127801" cy="285547"/>
          </a:xfrm>
          <a:prstGeom prst="rect">
            <a:avLst/>
          </a:prstGeom>
          <a:ln w="12700">
            <a:miter lim="400000"/>
          </a:ln>
          <a:extLst>
            <a:ext uri="{C572A759-6A51-4108-AA02-DFA0A04FC94B}">
              <ma14:wrappingTextBoxFlag xmlns:ma14="http://schemas.microsoft.com/office/mac/drawingml/2011/main" val="1"/>
            </a:ext>
          </a:extLst>
        </p:spPr>
        <p:txBody>
          <a:bodyPr lIns="50760" tIns="50760" rIns="50760" bIns="50760" anchor="ctr">
            <a:spAutoFit/>
          </a:bodyPr>
          <a:lstStyle>
            <a:lvl1pPr>
              <a:defRPr spc="-1" sz="1200">
                <a:latin typeface="Times New Roman"/>
                <a:ea typeface="Times New Roman"/>
                <a:cs typeface="Times New Roman"/>
                <a:sym typeface="Times New Roman"/>
              </a:defRPr>
            </a:lvl1pPr>
          </a:lstStyle>
          <a:p>
            <a:pPr/>
            <a:r>
              <a:t> </a:t>
            </a:r>
          </a:p>
        </p:txBody>
      </p:sp>
      <p:pic>
        <p:nvPicPr>
          <p:cNvPr id="244" name="Coffee Shop" descr="Coffee Shop"/>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531422" y="2752560"/>
            <a:ext cx="12192001" cy="6858001"/>
          </a:xfrm>
          <a:prstGeom prst="rect">
            <a:avLst/>
          </a:prstGeom>
          <a:ln w="12700">
            <a:miter lim="400000"/>
          </a:ln>
        </p:spPr>
      </p:pic>
      <p:pic>
        <p:nvPicPr>
          <p:cNvPr id="245" name="Image" descr="Image"/>
          <p:cNvPicPr>
            <a:picLocks noChangeAspect="1"/>
          </p:cNvPicPr>
          <p:nvPr/>
        </p:nvPicPr>
        <p:blipFill>
          <a:blip r:embed="rId6">
            <a:extLst/>
          </a:blip>
          <a:stretch>
            <a:fillRect/>
          </a:stretch>
        </p:blipFill>
        <p:spPr>
          <a:xfrm>
            <a:off x="0" y="-188896"/>
            <a:ext cx="12992101" cy="275432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98011" fill="hold"/>
                                        <p:tgtEl>
                                          <p:spTgt spid="24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244"/>
                </p:tgtEl>
              </p:cMediaNode>
            </p:video>
            <p:seq concurrent="1" prevAc="none" nextAc="seek">
              <p:cTn id="8" evtFilter="cancelBubble" nodeType="interactiveSeq" restart="whenNotActive" fill="hold">
                <p:stCondLst>
                  <p:cond delay="0" evt="onClick">
                    <p:tgtEl>
                      <p:spTgt spid="244"/>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44"/>
                                        </p:tgtEl>
                                      </p:cBhvr>
                                    </p:cmd>
                                  </p:childTnLst>
                                </p:cTn>
                              </p:par>
                            </p:childTnLst>
                          </p:cTn>
                        </p:par>
                      </p:childTnLst>
                    </p:cTn>
                  </p:par>
                </p:childTnLst>
              </p:cTn>
              <p:nextCondLst>
                <p:cond delay="0" evt="onClick">
                  <p:tgtEl>
                    <p:spTgt spid="24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CustomShape 1"/>
          <p:cNvSpPr txBox="1"/>
          <p:nvPr/>
        </p:nvSpPr>
        <p:spPr>
          <a:xfrm>
            <a:off x="1337760" y="2480187"/>
            <a:ext cx="152194" cy="285547"/>
          </a:xfrm>
          <a:prstGeom prst="rect">
            <a:avLst/>
          </a:prstGeom>
          <a:ln w="12700">
            <a:miter lim="400000"/>
          </a:ln>
          <a:extLst>
            <a:ext uri="{C572A759-6A51-4108-AA02-DFA0A04FC94B}">
              <ma14:wrappingTextBoxFlag xmlns:ma14="http://schemas.microsoft.com/office/mac/drawingml/2011/main" val="1"/>
            </a:ext>
          </a:extLst>
        </p:spPr>
        <p:txBody>
          <a:bodyPr wrap="none" lIns="50760" tIns="50760" rIns="50760" bIns="50760" anchor="ctr">
            <a:spAutoFit/>
          </a:bodyPr>
          <a:lstStyle>
            <a:lvl1pPr>
              <a:defRPr spc="-1" sz="1200">
                <a:latin typeface="Times New Roman"/>
                <a:ea typeface="Times New Roman"/>
                <a:cs typeface="Times New Roman"/>
                <a:sym typeface="Times New Roman"/>
              </a:defRPr>
            </a:lvl1pPr>
          </a:lstStyle>
          <a:p>
            <a:pPr/>
            <a:r>
              <a:t> </a:t>
            </a:r>
          </a:p>
        </p:txBody>
      </p:sp>
      <p:sp>
        <p:nvSpPr>
          <p:cNvPr id="250" name="CustomShape 2"/>
          <p:cNvSpPr txBox="1"/>
          <p:nvPr/>
        </p:nvSpPr>
        <p:spPr>
          <a:xfrm>
            <a:off x="-5549401" y="4171826"/>
            <a:ext cx="127801" cy="285547"/>
          </a:xfrm>
          <a:prstGeom prst="rect">
            <a:avLst/>
          </a:prstGeom>
          <a:ln w="12700">
            <a:miter lim="400000"/>
          </a:ln>
          <a:extLst>
            <a:ext uri="{C572A759-6A51-4108-AA02-DFA0A04FC94B}">
              <ma14:wrappingTextBoxFlag xmlns:ma14="http://schemas.microsoft.com/office/mac/drawingml/2011/main" val="1"/>
            </a:ext>
          </a:extLst>
        </p:spPr>
        <p:txBody>
          <a:bodyPr lIns="50760" tIns="50760" rIns="50760" bIns="50760" anchor="ctr">
            <a:spAutoFit/>
          </a:bodyPr>
          <a:lstStyle>
            <a:lvl1pPr>
              <a:defRPr spc="-1" sz="1200">
                <a:latin typeface="Times New Roman"/>
                <a:ea typeface="Times New Roman"/>
                <a:cs typeface="Times New Roman"/>
                <a:sym typeface="Times New Roman"/>
              </a:defRPr>
            </a:lvl1pPr>
          </a:lstStyle>
          <a:p>
            <a:pPr/>
            <a:r>
              <a:t> </a:t>
            </a:r>
          </a:p>
        </p:txBody>
      </p:sp>
      <p:sp>
        <p:nvSpPr>
          <p:cNvPr id="251" name="TextBox 1"/>
          <p:cNvSpPr txBox="1"/>
          <p:nvPr/>
        </p:nvSpPr>
        <p:spPr>
          <a:xfrm>
            <a:off x="556898" y="5344394"/>
            <a:ext cx="11865644" cy="11499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spcBef>
                <a:spcPts val="2400"/>
              </a:spcBef>
              <a:defRPr b="1" sz="3200"/>
            </a:pPr>
            <a:r>
              <a:t>BLANK SLIDE FOR OPTIONAL VIDEO INSERTION</a:t>
            </a:r>
            <a:endParaRPr sz="2000"/>
          </a:p>
          <a:p>
            <a:pPr algn="ctr">
              <a:spcBef>
                <a:spcPts val="2400"/>
              </a:spcBef>
              <a:defRPr b="1" sz="2000"/>
            </a:pPr>
            <a:r>
              <a:t>(Delete if not required)</a:t>
            </a:r>
          </a:p>
        </p:txBody>
      </p:sp>
      <p:pic>
        <p:nvPicPr>
          <p:cNvPr id="252" name="Image" descr="Image"/>
          <p:cNvPicPr>
            <a:picLocks noChangeAspect="1"/>
          </p:cNvPicPr>
          <p:nvPr/>
        </p:nvPicPr>
        <p:blipFill>
          <a:blip r:embed="rId3">
            <a:extLst/>
          </a:blip>
          <a:stretch>
            <a:fillRect/>
          </a:stretch>
        </p:blipFill>
        <p:spPr>
          <a:xfrm>
            <a:off x="0" y="-188896"/>
            <a:ext cx="12992101" cy="2754326"/>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CustomShape 1"/>
          <p:cNvSpPr txBox="1"/>
          <p:nvPr/>
        </p:nvSpPr>
        <p:spPr>
          <a:xfrm>
            <a:off x="1337760" y="2480187"/>
            <a:ext cx="152194" cy="285547"/>
          </a:xfrm>
          <a:prstGeom prst="rect">
            <a:avLst/>
          </a:prstGeom>
          <a:ln w="12700">
            <a:miter lim="400000"/>
          </a:ln>
          <a:extLst>
            <a:ext uri="{C572A759-6A51-4108-AA02-DFA0A04FC94B}">
              <ma14:wrappingTextBoxFlag xmlns:ma14="http://schemas.microsoft.com/office/mac/drawingml/2011/main" val="1"/>
            </a:ext>
          </a:extLst>
        </p:spPr>
        <p:txBody>
          <a:bodyPr wrap="none" lIns="50760" tIns="50760" rIns="50760" bIns="50760" anchor="ctr">
            <a:spAutoFit/>
          </a:bodyPr>
          <a:lstStyle>
            <a:lvl1pPr>
              <a:defRPr spc="-1" sz="1200">
                <a:latin typeface="Times New Roman"/>
                <a:ea typeface="Times New Roman"/>
                <a:cs typeface="Times New Roman"/>
                <a:sym typeface="Times New Roman"/>
              </a:defRPr>
            </a:lvl1pPr>
          </a:lstStyle>
          <a:p>
            <a:pPr/>
            <a:r>
              <a:t> </a:t>
            </a:r>
          </a:p>
        </p:txBody>
      </p:sp>
      <p:sp>
        <p:nvSpPr>
          <p:cNvPr id="257" name="CustomShape 2"/>
          <p:cNvSpPr txBox="1"/>
          <p:nvPr/>
        </p:nvSpPr>
        <p:spPr>
          <a:xfrm>
            <a:off x="-5549401" y="4171826"/>
            <a:ext cx="127801" cy="285547"/>
          </a:xfrm>
          <a:prstGeom prst="rect">
            <a:avLst/>
          </a:prstGeom>
          <a:ln w="12700">
            <a:miter lim="400000"/>
          </a:ln>
          <a:extLst>
            <a:ext uri="{C572A759-6A51-4108-AA02-DFA0A04FC94B}">
              <ma14:wrappingTextBoxFlag xmlns:ma14="http://schemas.microsoft.com/office/mac/drawingml/2011/main" val="1"/>
            </a:ext>
          </a:extLst>
        </p:spPr>
        <p:txBody>
          <a:bodyPr lIns="50760" tIns="50760" rIns="50760" bIns="50760" anchor="ctr">
            <a:spAutoFit/>
          </a:bodyPr>
          <a:lstStyle>
            <a:lvl1pPr>
              <a:defRPr spc="-1" sz="1200">
                <a:latin typeface="Times New Roman"/>
                <a:ea typeface="Times New Roman"/>
                <a:cs typeface="Times New Roman"/>
                <a:sym typeface="Times New Roman"/>
              </a:defRPr>
            </a:lvl1pPr>
          </a:lstStyle>
          <a:p>
            <a:pPr/>
            <a:r>
              <a:t> </a:t>
            </a:r>
          </a:p>
        </p:txBody>
      </p:sp>
      <p:sp>
        <p:nvSpPr>
          <p:cNvPr id="258" name="TextBox 1"/>
          <p:cNvSpPr txBox="1"/>
          <p:nvPr/>
        </p:nvSpPr>
        <p:spPr>
          <a:xfrm>
            <a:off x="548861" y="2972016"/>
            <a:ext cx="11865644" cy="5480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400"/>
              </a:spcBef>
              <a:defRPr b="1" sz="3200"/>
            </a:lvl1pPr>
          </a:lstStyle>
          <a:p>
            <a:pPr/>
            <a:r>
              <a:t>How can we report Cyber crime?</a:t>
            </a:r>
          </a:p>
        </p:txBody>
      </p:sp>
      <p:pic>
        <p:nvPicPr>
          <p:cNvPr id="259" name="Picture 3" descr="Picture 3"/>
          <p:cNvPicPr>
            <a:picLocks noChangeAspect="1"/>
          </p:cNvPicPr>
          <p:nvPr/>
        </p:nvPicPr>
        <p:blipFill>
          <a:blip r:embed="rId3">
            <a:extLst/>
          </a:blip>
          <a:stretch>
            <a:fillRect/>
          </a:stretch>
        </p:blipFill>
        <p:spPr>
          <a:xfrm>
            <a:off x="3994317" y="7187734"/>
            <a:ext cx="4614967" cy="1432806"/>
          </a:xfrm>
          <a:prstGeom prst="rect">
            <a:avLst/>
          </a:prstGeom>
          <a:ln w="12700">
            <a:miter lim="400000"/>
          </a:ln>
        </p:spPr>
      </p:pic>
      <p:sp>
        <p:nvSpPr>
          <p:cNvPr id="260" name="TextBox 6"/>
          <p:cNvSpPr txBox="1"/>
          <p:nvPr/>
        </p:nvSpPr>
        <p:spPr>
          <a:xfrm>
            <a:off x="712326" y="8641443"/>
            <a:ext cx="11625073" cy="4370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i="1" sz="2400"/>
            </a:lvl1pPr>
          </a:lstStyle>
          <a:p>
            <a:pPr/>
            <a:r>
              <a:t>Reporting Cyber crime helps investigators and protects future victims</a:t>
            </a:r>
          </a:p>
        </p:txBody>
      </p:sp>
      <p:sp>
        <p:nvSpPr>
          <p:cNvPr id="261" name="TextBox 2"/>
          <p:cNvSpPr txBox="1"/>
          <p:nvPr/>
        </p:nvSpPr>
        <p:spPr>
          <a:xfrm>
            <a:off x="548862" y="3793383"/>
            <a:ext cx="11625072" cy="30676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000"/>
            </a:pPr>
            <a:r>
              <a:t>If you think you have been the victim of a Cyber crime or fraud, it can be easily reported by visiting the Action Fraud website.</a:t>
            </a:r>
          </a:p>
          <a:p>
            <a:pPr>
              <a:defRPr sz="2000"/>
            </a:pPr>
          </a:p>
          <a:p>
            <a:pPr>
              <a:defRPr sz="2000"/>
            </a:pPr>
            <a:r>
              <a:t>You report a Cyber crime or fraud offence by telephone to</a:t>
            </a:r>
            <a:r>
              <a:rPr sz="2400"/>
              <a:t> </a:t>
            </a:r>
            <a:r>
              <a:t>Action Fraud using </a:t>
            </a:r>
            <a:r>
              <a:rPr b="1" sz="2400" u="sng">
                <a:solidFill>
                  <a:srgbClr val="FF0000"/>
                </a:solidFill>
              </a:rPr>
              <a:t>0300 123 2040</a:t>
            </a:r>
            <a:r>
              <a:rPr>
                <a:solidFill>
                  <a:srgbClr val="FF0000"/>
                </a:solidFill>
              </a:rPr>
              <a:t>.</a:t>
            </a:r>
            <a:endParaRPr>
              <a:solidFill>
                <a:srgbClr val="FF0000"/>
              </a:solidFill>
            </a:endParaRPr>
          </a:p>
          <a:p>
            <a:pPr>
              <a:defRPr sz="2000"/>
            </a:pPr>
          </a:p>
          <a:p>
            <a:pPr>
              <a:defRPr sz="2000"/>
            </a:pPr>
            <a:r>
              <a:t>If you have suffered financial loss, you should also contact your bank or credit card provider.</a:t>
            </a:r>
          </a:p>
          <a:p>
            <a:pPr>
              <a:defRPr sz="2000"/>
            </a:pPr>
          </a:p>
          <a:p>
            <a:pPr>
              <a:defRPr sz="2000"/>
            </a:pPr>
            <a:r>
              <a:t>Phishing attempts can be simply forwarded to </a:t>
            </a:r>
            <a:r>
              <a:rPr u="sng">
                <a:solidFill>
                  <a:srgbClr val="0000FF"/>
                </a:solidFill>
                <a:uFill>
                  <a:solidFill>
                    <a:srgbClr val="0000FF"/>
                  </a:solidFill>
                </a:uFill>
                <a:hlinkClick r:id="rId4" invalidUrl="" action="" tgtFrame="" tooltip="" history="1" highlightClick="0" endSnd="0"/>
              </a:rPr>
              <a:t>report@phishing.gov.uk</a:t>
            </a:r>
            <a:r>
              <a:t> or if they are text messages, by forwarding them to 7726.</a:t>
            </a:r>
          </a:p>
        </p:txBody>
      </p:sp>
      <p:pic>
        <p:nvPicPr>
          <p:cNvPr id="262" name="Image" descr="Image"/>
          <p:cNvPicPr>
            <a:picLocks noChangeAspect="1"/>
          </p:cNvPicPr>
          <p:nvPr/>
        </p:nvPicPr>
        <p:blipFill>
          <a:blip r:embed="rId5">
            <a:extLst/>
          </a:blip>
          <a:stretch>
            <a:fillRect/>
          </a:stretch>
        </p:blipFill>
        <p:spPr>
          <a:xfrm>
            <a:off x="0" y="-188896"/>
            <a:ext cx="12992101" cy="2754326"/>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CustomShape 1"/>
          <p:cNvSpPr txBox="1"/>
          <p:nvPr/>
        </p:nvSpPr>
        <p:spPr>
          <a:xfrm>
            <a:off x="1337760" y="2480187"/>
            <a:ext cx="152194" cy="285547"/>
          </a:xfrm>
          <a:prstGeom prst="rect">
            <a:avLst/>
          </a:prstGeom>
          <a:ln w="12700">
            <a:miter lim="400000"/>
          </a:ln>
          <a:extLst>
            <a:ext uri="{C572A759-6A51-4108-AA02-DFA0A04FC94B}">
              <ma14:wrappingTextBoxFlag xmlns:ma14="http://schemas.microsoft.com/office/mac/drawingml/2011/main" val="1"/>
            </a:ext>
          </a:extLst>
        </p:spPr>
        <p:txBody>
          <a:bodyPr wrap="none" lIns="50760" tIns="50760" rIns="50760" bIns="50760" anchor="ctr">
            <a:spAutoFit/>
          </a:bodyPr>
          <a:lstStyle>
            <a:lvl1pPr>
              <a:defRPr spc="-1" sz="1200">
                <a:latin typeface="Times New Roman"/>
                <a:ea typeface="Times New Roman"/>
                <a:cs typeface="Times New Roman"/>
                <a:sym typeface="Times New Roman"/>
              </a:defRPr>
            </a:lvl1pPr>
          </a:lstStyle>
          <a:p>
            <a:pPr/>
            <a:r>
              <a:t> </a:t>
            </a:r>
          </a:p>
        </p:txBody>
      </p:sp>
      <p:sp>
        <p:nvSpPr>
          <p:cNvPr id="267" name="CustomShape 2"/>
          <p:cNvSpPr txBox="1"/>
          <p:nvPr/>
        </p:nvSpPr>
        <p:spPr>
          <a:xfrm>
            <a:off x="-5549401" y="4171826"/>
            <a:ext cx="127801" cy="285547"/>
          </a:xfrm>
          <a:prstGeom prst="rect">
            <a:avLst/>
          </a:prstGeom>
          <a:ln w="12700">
            <a:miter lim="400000"/>
          </a:ln>
          <a:extLst>
            <a:ext uri="{C572A759-6A51-4108-AA02-DFA0A04FC94B}">
              <ma14:wrappingTextBoxFlag xmlns:ma14="http://schemas.microsoft.com/office/mac/drawingml/2011/main" val="1"/>
            </a:ext>
          </a:extLst>
        </p:spPr>
        <p:txBody>
          <a:bodyPr lIns="50760" tIns="50760" rIns="50760" bIns="50760" anchor="ctr">
            <a:spAutoFit/>
          </a:bodyPr>
          <a:lstStyle>
            <a:lvl1pPr>
              <a:defRPr spc="-1" sz="1200">
                <a:latin typeface="Times New Roman"/>
                <a:ea typeface="Times New Roman"/>
                <a:cs typeface="Times New Roman"/>
                <a:sym typeface="Times New Roman"/>
              </a:defRPr>
            </a:lvl1pPr>
          </a:lstStyle>
          <a:p>
            <a:pPr/>
            <a:r>
              <a:t> </a:t>
            </a:r>
          </a:p>
        </p:txBody>
      </p:sp>
      <p:sp>
        <p:nvSpPr>
          <p:cNvPr id="268" name="TextBox 1"/>
          <p:cNvSpPr txBox="1"/>
          <p:nvPr/>
        </p:nvSpPr>
        <p:spPr>
          <a:xfrm>
            <a:off x="574977" y="5309418"/>
            <a:ext cx="6976650" cy="23945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2400"/>
              </a:spcBef>
              <a:defRPr b="1" sz="3200"/>
            </a:pPr>
            <a:r>
              <a:t>Need further help?</a:t>
            </a:r>
            <a:endParaRPr sz="2000"/>
          </a:p>
          <a:p>
            <a:pPr>
              <a:spcBef>
                <a:spcPts val="2400"/>
              </a:spcBef>
              <a:defRPr sz="2000" u="sng"/>
            </a:pPr>
            <a:r>
              <a:t>Search “</a:t>
            </a:r>
            <a:r>
              <a:rPr b="1" sz="2400"/>
              <a:t>cyber aware</a:t>
            </a:r>
            <a:r>
              <a:t>” to get up to date information.</a:t>
            </a:r>
          </a:p>
          <a:p>
            <a:pPr>
              <a:spcBef>
                <a:spcPts val="2400"/>
              </a:spcBef>
              <a:defRPr sz="2000"/>
            </a:pPr>
            <a:r>
              <a:t>Contact </a:t>
            </a:r>
            <a:r>
              <a:rPr b="1">
                <a:solidFill>
                  <a:schemeClr val="accent1"/>
                </a:solidFill>
              </a:rPr>
              <a:t>Hampshire CyberWatch</a:t>
            </a:r>
            <a:r>
              <a:t> and use the red “Request Help” button to arrange for a Cyber Champion to get in touch.</a:t>
            </a:r>
          </a:p>
        </p:txBody>
      </p:sp>
      <p:sp>
        <p:nvSpPr>
          <p:cNvPr id="269" name="TextBox 6"/>
          <p:cNvSpPr txBox="1"/>
          <p:nvPr/>
        </p:nvSpPr>
        <p:spPr>
          <a:xfrm>
            <a:off x="712326" y="8641443"/>
            <a:ext cx="11625073" cy="6098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i="1" sz="3600"/>
            </a:lvl1pPr>
          </a:lstStyle>
          <a:p>
            <a:pPr/>
            <a:r>
              <a:t>Thank you for listening!   Any Questions?</a:t>
            </a:r>
          </a:p>
        </p:txBody>
      </p:sp>
      <p:sp>
        <p:nvSpPr>
          <p:cNvPr id="270" name="TextBox 10"/>
          <p:cNvSpPr txBox="1"/>
          <p:nvPr/>
        </p:nvSpPr>
        <p:spPr>
          <a:xfrm>
            <a:off x="548861" y="2913180"/>
            <a:ext cx="11865644" cy="18721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2400"/>
              </a:spcBef>
              <a:defRPr b="1" i="1" sz="3200">
                <a:solidFill>
                  <a:schemeClr val="accent2"/>
                </a:solidFill>
              </a:defRPr>
            </a:pPr>
            <a:r>
              <a:t>A Quick recap:</a:t>
            </a:r>
          </a:p>
          <a:p>
            <a:pPr>
              <a:spcBef>
                <a:spcPts val="2400"/>
              </a:spcBef>
              <a:defRPr b="1" i="1" sz="2400"/>
            </a:pPr>
            <a:r>
              <a:t>Secure your e-mail accounts	Use 2-step verification	Backup your devices</a:t>
            </a:r>
          </a:p>
          <a:p>
            <a:pPr>
              <a:spcBef>
                <a:spcPts val="2400"/>
              </a:spcBef>
              <a:defRPr b="1" i="1" sz="2400"/>
            </a:pPr>
            <a:r>
              <a:t>Use a password manager 	Keep devices updated	Use privacy settings</a:t>
            </a:r>
          </a:p>
        </p:txBody>
      </p:sp>
      <p:pic>
        <p:nvPicPr>
          <p:cNvPr id="271" name="Image" descr="Image"/>
          <p:cNvPicPr>
            <a:picLocks noChangeAspect="1"/>
          </p:cNvPicPr>
          <p:nvPr/>
        </p:nvPicPr>
        <p:blipFill>
          <a:blip r:embed="rId3">
            <a:extLst/>
          </a:blip>
          <a:stretch>
            <a:fillRect/>
          </a:stretch>
        </p:blipFill>
        <p:spPr>
          <a:xfrm>
            <a:off x="8833104" y="5112966"/>
            <a:ext cx="2268721" cy="2275921"/>
          </a:xfrm>
          <a:prstGeom prst="rect">
            <a:avLst/>
          </a:prstGeom>
          <a:ln w="12700">
            <a:miter lim="400000"/>
          </a:ln>
        </p:spPr>
      </p:pic>
      <p:pic>
        <p:nvPicPr>
          <p:cNvPr id="272" name="Picture 7" descr="Picture 7"/>
          <p:cNvPicPr>
            <a:picLocks noChangeAspect="1"/>
          </p:cNvPicPr>
          <p:nvPr/>
        </p:nvPicPr>
        <p:blipFill>
          <a:blip r:embed="rId4">
            <a:extLst/>
          </a:blip>
          <a:stretch>
            <a:fillRect/>
          </a:stretch>
        </p:blipFill>
        <p:spPr>
          <a:xfrm>
            <a:off x="8894064" y="7498080"/>
            <a:ext cx="2032001" cy="762001"/>
          </a:xfrm>
          <a:prstGeom prst="rect">
            <a:avLst/>
          </a:prstGeom>
          <a:ln w="12700">
            <a:miter lim="400000"/>
          </a:ln>
        </p:spPr>
      </p:pic>
      <p:pic>
        <p:nvPicPr>
          <p:cNvPr id="273" name="Image" descr="Image"/>
          <p:cNvPicPr>
            <a:picLocks noChangeAspect="1"/>
          </p:cNvPicPr>
          <p:nvPr/>
        </p:nvPicPr>
        <p:blipFill>
          <a:blip r:embed="rId5">
            <a:extLst/>
          </a:blip>
          <a:stretch>
            <a:fillRect/>
          </a:stretch>
        </p:blipFill>
        <p:spPr>
          <a:xfrm>
            <a:off x="0" y="-188896"/>
            <a:ext cx="12992101" cy="2754326"/>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CustomShape 1"/>
          <p:cNvSpPr txBox="1"/>
          <p:nvPr/>
        </p:nvSpPr>
        <p:spPr>
          <a:xfrm>
            <a:off x="1337760" y="2480187"/>
            <a:ext cx="152194" cy="285547"/>
          </a:xfrm>
          <a:prstGeom prst="rect">
            <a:avLst/>
          </a:prstGeom>
          <a:ln w="12700">
            <a:miter lim="400000"/>
          </a:ln>
          <a:extLst>
            <a:ext uri="{C572A759-6A51-4108-AA02-DFA0A04FC94B}">
              <ma14:wrappingTextBoxFlag xmlns:ma14="http://schemas.microsoft.com/office/mac/drawingml/2011/main" val="1"/>
            </a:ext>
          </a:extLst>
        </p:spPr>
        <p:txBody>
          <a:bodyPr wrap="none" lIns="50760" tIns="50760" rIns="50760" bIns="50760" anchor="ctr">
            <a:spAutoFit/>
          </a:bodyPr>
          <a:lstStyle>
            <a:lvl1pPr>
              <a:defRPr spc="-1" sz="1200">
                <a:latin typeface="Times New Roman"/>
                <a:ea typeface="Times New Roman"/>
                <a:cs typeface="Times New Roman"/>
                <a:sym typeface="Times New Roman"/>
              </a:defRPr>
            </a:lvl1pPr>
          </a:lstStyle>
          <a:p>
            <a:pPr/>
            <a:r>
              <a:t> </a:t>
            </a:r>
          </a:p>
        </p:txBody>
      </p:sp>
      <p:sp>
        <p:nvSpPr>
          <p:cNvPr id="145" name="CustomShape 2"/>
          <p:cNvSpPr txBox="1"/>
          <p:nvPr/>
        </p:nvSpPr>
        <p:spPr>
          <a:xfrm>
            <a:off x="-5549401" y="4171826"/>
            <a:ext cx="127801" cy="285547"/>
          </a:xfrm>
          <a:prstGeom prst="rect">
            <a:avLst/>
          </a:prstGeom>
          <a:ln w="12700">
            <a:miter lim="400000"/>
          </a:ln>
          <a:extLst>
            <a:ext uri="{C572A759-6A51-4108-AA02-DFA0A04FC94B}">
              <ma14:wrappingTextBoxFlag xmlns:ma14="http://schemas.microsoft.com/office/mac/drawingml/2011/main" val="1"/>
            </a:ext>
          </a:extLst>
        </p:spPr>
        <p:txBody>
          <a:bodyPr lIns="50760" tIns="50760" rIns="50760" bIns="50760" anchor="ctr">
            <a:spAutoFit/>
          </a:bodyPr>
          <a:lstStyle>
            <a:lvl1pPr>
              <a:defRPr spc="-1" sz="1200">
                <a:latin typeface="Times New Roman"/>
                <a:ea typeface="Times New Roman"/>
                <a:cs typeface="Times New Roman"/>
                <a:sym typeface="Times New Roman"/>
              </a:defRPr>
            </a:lvl1pPr>
          </a:lstStyle>
          <a:p>
            <a:pPr/>
            <a:r>
              <a:t> </a:t>
            </a:r>
          </a:p>
        </p:txBody>
      </p:sp>
      <p:sp>
        <p:nvSpPr>
          <p:cNvPr id="146" name="TextBox 1"/>
          <p:cNvSpPr txBox="1"/>
          <p:nvPr/>
        </p:nvSpPr>
        <p:spPr>
          <a:xfrm>
            <a:off x="548861" y="3254087"/>
            <a:ext cx="11905490" cy="51962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2400"/>
              </a:spcBef>
              <a:defRPr sz="3200"/>
            </a:pPr>
          </a:p>
          <a:p>
            <a:pPr marL="571500" indent="-571500">
              <a:spcBef>
                <a:spcPts val="2400"/>
              </a:spcBef>
              <a:buSzPct val="100000"/>
              <a:buChar char="❖"/>
              <a:defRPr b="1" sz="3200"/>
            </a:pPr>
            <a:r>
              <a:t>What is Cyber crime?</a:t>
            </a:r>
          </a:p>
          <a:p>
            <a:pPr marL="571500" indent="-571500">
              <a:spcBef>
                <a:spcPts val="2400"/>
              </a:spcBef>
              <a:buSzPct val="100000"/>
              <a:buChar char="❖"/>
              <a:defRPr b="1" sz="3200"/>
            </a:pPr>
            <a:r>
              <a:t>How does Cyber crime work?</a:t>
            </a:r>
          </a:p>
          <a:p>
            <a:pPr marL="571500" indent="-571500">
              <a:spcBef>
                <a:spcPts val="2400"/>
              </a:spcBef>
              <a:buSzPct val="100000"/>
              <a:buChar char="❖"/>
              <a:defRPr b="1" sz="3200"/>
            </a:pPr>
            <a:r>
              <a:t>How do we protect ourselves ?</a:t>
            </a:r>
          </a:p>
          <a:p>
            <a:pPr marL="571500" indent="-571500">
              <a:spcBef>
                <a:spcPts val="2400"/>
              </a:spcBef>
              <a:buSzPct val="100000"/>
              <a:buChar char="❖"/>
              <a:defRPr b="1" sz="3200"/>
            </a:pPr>
            <a:r>
              <a:t>How do you report Cyber crime ?</a:t>
            </a:r>
          </a:p>
          <a:p>
            <a:pPr marL="571500" indent="-571500">
              <a:spcBef>
                <a:spcPts val="2400"/>
              </a:spcBef>
              <a:buSzPct val="100000"/>
              <a:buChar char="❖"/>
              <a:defRPr b="1" sz="3200"/>
            </a:pPr>
            <a:r>
              <a:t>Where to get further information / support ?</a:t>
            </a:r>
          </a:p>
        </p:txBody>
      </p:sp>
      <p:pic>
        <p:nvPicPr>
          <p:cNvPr id="147" name="Image" descr="Image"/>
          <p:cNvPicPr>
            <a:picLocks noChangeAspect="1"/>
          </p:cNvPicPr>
          <p:nvPr/>
        </p:nvPicPr>
        <p:blipFill>
          <a:blip r:embed="rId3">
            <a:extLst/>
          </a:blip>
          <a:stretch>
            <a:fillRect/>
          </a:stretch>
        </p:blipFill>
        <p:spPr>
          <a:xfrm>
            <a:off x="0" y="-188896"/>
            <a:ext cx="12992101" cy="2754326"/>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CustomShape 1"/>
          <p:cNvSpPr txBox="1"/>
          <p:nvPr/>
        </p:nvSpPr>
        <p:spPr>
          <a:xfrm>
            <a:off x="1337760" y="2480187"/>
            <a:ext cx="152194" cy="285547"/>
          </a:xfrm>
          <a:prstGeom prst="rect">
            <a:avLst/>
          </a:prstGeom>
          <a:ln w="12700">
            <a:miter lim="400000"/>
          </a:ln>
          <a:extLst>
            <a:ext uri="{C572A759-6A51-4108-AA02-DFA0A04FC94B}">
              <ma14:wrappingTextBoxFlag xmlns:ma14="http://schemas.microsoft.com/office/mac/drawingml/2011/main" val="1"/>
            </a:ext>
          </a:extLst>
        </p:spPr>
        <p:txBody>
          <a:bodyPr wrap="none" lIns="50760" tIns="50760" rIns="50760" bIns="50760" anchor="ctr">
            <a:spAutoFit/>
          </a:bodyPr>
          <a:lstStyle>
            <a:lvl1pPr>
              <a:defRPr spc="-1" sz="1200">
                <a:latin typeface="Times New Roman"/>
                <a:ea typeface="Times New Roman"/>
                <a:cs typeface="Times New Roman"/>
                <a:sym typeface="Times New Roman"/>
              </a:defRPr>
            </a:lvl1pPr>
          </a:lstStyle>
          <a:p>
            <a:pPr/>
            <a:r>
              <a:t> </a:t>
            </a:r>
          </a:p>
        </p:txBody>
      </p:sp>
      <p:sp>
        <p:nvSpPr>
          <p:cNvPr id="152" name="CustomShape 2"/>
          <p:cNvSpPr txBox="1"/>
          <p:nvPr/>
        </p:nvSpPr>
        <p:spPr>
          <a:xfrm>
            <a:off x="-5549401" y="4171826"/>
            <a:ext cx="127801" cy="285547"/>
          </a:xfrm>
          <a:prstGeom prst="rect">
            <a:avLst/>
          </a:prstGeom>
          <a:ln w="12700">
            <a:miter lim="400000"/>
          </a:ln>
          <a:extLst>
            <a:ext uri="{C572A759-6A51-4108-AA02-DFA0A04FC94B}">
              <ma14:wrappingTextBoxFlag xmlns:ma14="http://schemas.microsoft.com/office/mac/drawingml/2011/main" val="1"/>
            </a:ext>
          </a:extLst>
        </p:spPr>
        <p:txBody>
          <a:bodyPr lIns="50760" tIns="50760" rIns="50760" bIns="50760" anchor="ctr">
            <a:spAutoFit/>
          </a:bodyPr>
          <a:lstStyle>
            <a:lvl1pPr>
              <a:defRPr spc="-1" sz="1200">
                <a:latin typeface="Times New Roman"/>
                <a:ea typeface="Times New Roman"/>
                <a:cs typeface="Times New Roman"/>
                <a:sym typeface="Times New Roman"/>
              </a:defRPr>
            </a:lvl1pPr>
          </a:lstStyle>
          <a:p>
            <a:pPr/>
            <a:r>
              <a:t> </a:t>
            </a:r>
          </a:p>
        </p:txBody>
      </p:sp>
      <p:sp>
        <p:nvSpPr>
          <p:cNvPr id="153" name="CustomShape 3"/>
          <p:cNvSpPr txBox="1"/>
          <p:nvPr/>
        </p:nvSpPr>
        <p:spPr>
          <a:xfrm>
            <a:off x="4966549" y="2163564"/>
            <a:ext cx="2670502" cy="324432"/>
          </a:xfrm>
          <a:prstGeom prst="rect">
            <a:avLst/>
          </a:prstGeom>
          <a:ln w="12700">
            <a:miter lim="400000"/>
          </a:ln>
          <a:extLst>
            <a:ext uri="{C572A759-6A51-4108-AA02-DFA0A04FC94B}">
              <ma14:wrappingTextBoxFlag xmlns:ma14="http://schemas.microsoft.com/office/mac/drawingml/2011/main" val="1"/>
            </a:ext>
          </a:extLst>
        </p:spPr>
        <p:txBody>
          <a:bodyPr wrap="none" lIns="50760" tIns="50760" rIns="50760" bIns="50760" anchor="ctr">
            <a:spAutoFit/>
          </a:bodyPr>
          <a:lstStyle>
            <a:lvl1pPr algn="ctr">
              <a:defRPr spc="-1" sz="1600">
                <a:latin typeface="Helvetica Neue"/>
                <a:ea typeface="Helvetica Neue"/>
                <a:cs typeface="Helvetica Neue"/>
                <a:sym typeface="Helvetica Neue"/>
              </a:defRPr>
            </a:lvl1pPr>
          </a:lstStyle>
          <a:p>
            <a:pPr/>
            <a:r>
              <a:t>Presentation - January 2023</a:t>
            </a:r>
          </a:p>
        </p:txBody>
      </p:sp>
      <p:sp>
        <p:nvSpPr>
          <p:cNvPr id="154" name="TextBox 1"/>
          <p:cNvSpPr txBox="1"/>
          <p:nvPr/>
        </p:nvSpPr>
        <p:spPr>
          <a:xfrm>
            <a:off x="548861" y="2972016"/>
            <a:ext cx="7816410" cy="5480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400"/>
              </a:spcBef>
              <a:defRPr b="1" sz="3200"/>
            </a:lvl1pPr>
          </a:lstStyle>
          <a:p>
            <a:pPr/>
            <a:r>
              <a:t>How does Cyber Crime work?</a:t>
            </a:r>
          </a:p>
        </p:txBody>
      </p:sp>
      <p:pic>
        <p:nvPicPr>
          <p:cNvPr id="155" name="Picture 4" descr="Picture 4"/>
          <p:cNvPicPr>
            <a:picLocks noChangeAspect="1"/>
          </p:cNvPicPr>
          <p:nvPr/>
        </p:nvPicPr>
        <p:blipFill>
          <a:blip r:embed="rId3">
            <a:extLst/>
          </a:blip>
          <a:stretch>
            <a:fillRect/>
          </a:stretch>
        </p:blipFill>
        <p:spPr>
          <a:xfrm>
            <a:off x="8995641" y="7119108"/>
            <a:ext cx="3504429" cy="2123447"/>
          </a:xfrm>
          <a:prstGeom prst="rect">
            <a:avLst/>
          </a:prstGeom>
          <a:ln w="12700">
            <a:miter lim="400000"/>
          </a:ln>
        </p:spPr>
      </p:pic>
      <p:pic>
        <p:nvPicPr>
          <p:cNvPr id="156" name="Picture 2" descr="Picture 2"/>
          <p:cNvPicPr>
            <a:picLocks noChangeAspect="1"/>
          </p:cNvPicPr>
          <p:nvPr/>
        </p:nvPicPr>
        <p:blipFill>
          <a:blip r:embed="rId4">
            <a:extLst/>
          </a:blip>
          <a:stretch>
            <a:fillRect/>
          </a:stretch>
        </p:blipFill>
        <p:spPr>
          <a:xfrm>
            <a:off x="612870" y="3839769"/>
            <a:ext cx="7798121" cy="4341064"/>
          </a:xfrm>
          <a:prstGeom prst="rect">
            <a:avLst/>
          </a:prstGeom>
          <a:ln w="12700">
            <a:miter lim="400000"/>
          </a:ln>
        </p:spPr>
      </p:pic>
      <p:sp>
        <p:nvSpPr>
          <p:cNvPr id="157" name="TextBox 8"/>
          <p:cNvSpPr txBox="1"/>
          <p:nvPr/>
        </p:nvSpPr>
        <p:spPr>
          <a:xfrm>
            <a:off x="9041361" y="2972015"/>
            <a:ext cx="3412989" cy="32818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400"/>
            </a:pPr>
            <a:r>
              <a:t>Spam Email</a:t>
            </a:r>
          </a:p>
          <a:p>
            <a:pPr>
              <a:defRPr sz="2400"/>
            </a:pPr>
          </a:p>
          <a:p>
            <a:pPr>
              <a:defRPr sz="2400"/>
            </a:pPr>
            <a:r>
              <a:t>Social Media ads or messages</a:t>
            </a:r>
          </a:p>
          <a:p>
            <a:pPr>
              <a:defRPr sz="2400"/>
            </a:pPr>
          </a:p>
          <a:p>
            <a:pPr>
              <a:defRPr sz="2400"/>
            </a:pPr>
            <a:r>
              <a:t>Text or Whats App messages</a:t>
            </a:r>
          </a:p>
          <a:p>
            <a:pPr>
              <a:defRPr sz="2400"/>
            </a:pPr>
          </a:p>
          <a:p>
            <a:pPr>
              <a:defRPr sz="2400"/>
            </a:pPr>
            <a:r>
              <a:t>Unsolicited Phone calls</a:t>
            </a:r>
          </a:p>
        </p:txBody>
      </p:sp>
      <p:sp>
        <p:nvSpPr>
          <p:cNvPr id="158" name="TextBox 14"/>
          <p:cNvSpPr txBox="1"/>
          <p:nvPr/>
        </p:nvSpPr>
        <p:spPr>
          <a:xfrm>
            <a:off x="548861" y="8463809"/>
            <a:ext cx="7816410" cy="4370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2400"/>
              </a:spcBef>
              <a:defRPr sz="2400"/>
            </a:pPr>
            <a:r>
              <a:t>Take the test - </a:t>
            </a:r>
            <a:r>
              <a:rPr u="sng">
                <a:solidFill>
                  <a:srgbClr val="0000FF"/>
                </a:solidFill>
                <a:uFill>
                  <a:solidFill>
                    <a:srgbClr val="0000FF"/>
                  </a:solidFill>
                </a:uFill>
                <a:hlinkClick r:id="rId5" invalidUrl="" action="" tgtFrame="" tooltip="" history="1" highlightClick="0" endSnd="0"/>
              </a:rPr>
              <a:t>https://</a:t>
            </a:r>
            <a:r>
              <a:rPr u="sng">
                <a:solidFill>
                  <a:srgbClr val="0000FF"/>
                </a:solidFill>
                <a:uFill>
                  <a:solidFill>
                    <a:srgbClr val="0000FF"/>
                  </a:solidFill>
                </a:uFill>
                <a:hlinkClick r:id="rId5" invalidUrl="" action="" tgtFrame="" tooltip="" history="1" highlightClick="0" endSnd="0"/>
              </a:rPr>
              <a:t>www.takefive-stopfraud.org.uk</a:t>
            </a:r>
          </a:p>
        </p:txBody>
      </p:sp>
      <p:pic>
        <p:nvPicPr>
          <p:cNvPr id="159" name="Image" descr="Image"/>
          <p:cNvPicPr>
            <a:picLocks noChangeAspect="1"/>
          </p:cNvPicPr>
          <p:nvPr/>
        </p:nvPicPr>
        <p:blipFill>
          <a:blip r:embed="rId6">
            <a:extLst/>
          </a:blip>
          <a:stretch>
            <a:fillRect/>
          </a:stretch>
        </p:blipFill>
        <p:spPr>
          <a:xfrm>
            <a:off x="0" y="-188896"/>
            <a:ext cx="12992101" cy="2754326"/>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CustomShape 1"/>
          <p:cNvSpPr txBox="1"/>
          <p:nvPr/>
        </p:nvSpPr>
        <p:spPr>
          <a:xfrm>
            <a:off x="1337760" y="2480187"/>
            <a:ext cx="152194" cy="285547"/>
          </a:xfrm>
          <a:prstGeom prst="rect">
            <a:avLst/>
          </a:prstGeom>
          <a:ln w="12700">
            <a:miter lim="400000"/>
          </a:ln>
          <a:extLst>
            <a:ext uri="{C572A759-6A51-4108-AA02-DFA0A04FC94B}">
              <ma14:wrappingTextBoxFlag xmlns:ma14="http://schemas.microsoft.com/office/mac/drawingml/2011/main" val="1"/>
            </a:ext>
          </a:extLst>
        </p:spPr>
        <p:txBody>
          <a:bodyPr wrap="none" lIns="50760" tIns="50760" rIns="50760" bIns="50760" anchor="ctr">
            <a:spAutoFit/>
          </a:bodyPr>
          <a:lstStyle>
            <a:lvl1pPr>
              <a:defRPr spc="-1" sz="1200">
                <a:latin typeface="Times New Roman"/>
                <a:ea typeface="Times New Roman"/>
                <a:cs typeface="Times New Roman"/>
                <a:sym typeface="Times New Roman"/>
              </a:defRPr>
            </a:lvl1pPr>
          </a:lstStyle>
          <a:p>
            <a:pPr/>
            <a:r>
              <a:t> </a:t>
            </a:r>
          </a:p>
        </p:txBody>
      </p:sp>
      <p:sp>
        <p:nvSpPr>
          <p:cNvPr id="164" name="CustomShape 2"/>
          <p:cNvSpPr txBox="1"/>
          <p:nvPr/>
        </p:nvSpPr>
        <p:spPr>
          <a:xfrm>
            <a:off x="-5549401" y="4171826"/>
            <a:ext cx="127801" cy="285547"/>
          </a:xfrm>
          <a:prstGeom prst="rect">
            <a:avLst/>
          </a:prstGeom>
          <a:ln w="12700">
            <a:miter lim="400000"/>
          </a:ln>
          <a:extLst>
            <a:ext uri="{C572A759-6A51-4108-AA02-DFA0A04FC94B}">
              <ma14:wrappingTextBoxFlag xmlns:ma14="http://schemas.microsoft.com/office/mac/drawingml/2011/main" val="1"/>
            </a:ext>
          </a:extLst>
        </p:spPr>
        <p:txBody>
          <a:bodyPr lIns="50760" tIns="50760" rIns="50760" bIns="50760" anchor="ctr">
            <a:spAutoFit/>
          </a:bodyPr>
          <a:lstStyle>
            <a:lvl1pPr>
              <a:defRPr spc="-1" sz="1200">
                <a:latin typeface="Times New Roman"/>
                <a:ea typeface="Times New Roman"/>
                <a:cs typeface="Times New Roman"/>
                <a:sym typeface="Times New Roman"/>
              </a:defRPr>
            </a:lvl1pPr>
          </a:lstStyle>
          <a:p>
            <a:pPr/>
            <a:r>
              <a:t> </a:t>
            </a:r>
          </a:p>
        </p:txBody>
      </p:sp>
      <p:sp>
        <p:nvSpPr>
          <p:cNvPr id="165" name="TextBox 1"/>
          <p:cNvSpPr txBox="1"/>
          <p:nvPr/>
        </p:nvSpPr>
        <p:spPr>
          <a:xfrm>
            <a:off x="548861" y="2972016"/>
            <a:ext cx="7816410" cy="5480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400"/>
              </a:spcBef>
              <a:defRPr b="1" sz="3200"/>
            </a:lvl1pPr>
          </a:lstStyle>
          <a:p>
            <a:pPr/>
            <a:r>
              <a:t>How can we protect ourselves?</a:t>
            </a:r>
          </a:p>
        </p:txBody>
      </p:sp>
      <p:sp>
        <p:nvSpPr>
          <p:cNvPr id="166" name="TextBox 11"/>
          <p:cNvSpPr txBox="1"/>
          <p:nvPr/>
        </p:nvSpPr>
        <p:spPr>
          <a:xfrm>
            <a:off x="152928" y="5902833"/>
            <a:ext cx="12673584"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spcBef>
                <a:spcPts val="2400"/>
              </a:spcBef>
              <a:defRPr sz="2000"/>
            </a:pPr>
            <a:r>
              <a:t>Be </a:t>
            </a:r>
            <a:r>
              <a:rPr b="1" i="1"/>
              <a:t>“Cyber Aware” </a:t>
            </a:r>
            <a:r>
              <a:t>– search “cyber aware” or visit </a:t>
            </a:r>
            <a:r>
              <a:rPr u="sng">
                <a:solidFill>
                  <a:srgbClr val="0000FF"/>
                </a:solidFill>
                <a:uFill>
                  <a:solidFill>
                    <a:srgbClr val="0000FF"/>
                  </a:solidFill>
                </a:uFill>
                <a:hlinkClick r:id="rId3" invalidUrl="" action="" tgtFrame="" tooltip="" history="1" highlightClick="0" endSnd="0"/>
              </a:rPr>
              <a:t>https://www.ncsc.gov.uk/cyberaware/home</a:t>
            </a:r>
            <a:r>
              <a:rPr>
                <a:solidFill>
                  <a:srgbClr val="1155CC"/>
                </a:solidFill>
              </a:rPr>
              <a:t> </a:t>
            </a:r>
          </a:p>
        </p:txBody>
      </p:sp>
      <p:pic>
        <p:nvPicPr>
          <p:cNvPr id="167" name="Picture 3" descr="Picture 3"/>
          <p:cNvPicPr>
            <a:picLocks noChangeAspect="1"/>
          </p:cNvPicPr>
          <p:nvPr/>
        </p:nvPicPr>
        <p:blipFill>
          <a:blip r:embed="rId4">
            <a:extLst/>
          </a:blip>
          <a:stretch>
            <a:fillRect/>
          </a:stretch>
        </p:blipFill>
        <p:spPr>
          <a:xfrm>
            <a:off x="1111269" y="3688412"/>
            <a:ext cx="10756901" cy="2082801"/>
          </a:xfrm>
          <a:prstGeom prst="rect">
            <a:avLst/>
          </a:prstGeom>
          <a:ln w="12700">
            <a:miter lim="400000"/>
          </a:ln>
        </p:spPr>
      </p:pic>
      <p:sp>
        <p:nvSpPr>
          <p:cNvPr id="168" name="TextBox 16"/>
          <p:cNvSpPr txBox="1"/>
          <p:nvPr/>
        </p:nvSpPr>
        <p:spPr>
          <a:xfrm>
            <a:off x="1156989" y="6538176"/>
            <a:ext cx="10665461" cy="23547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2400"/>
              </a:spcBef>
              <a:defRPr b="1" sz="2000"/>
            </a:pPr>
            <a:r>
              <a:t>Here you can find out:</a:t>
            </a:r>
          </a:p>
          <a:p>
            <a:pPr algn="ctr">
              <a:spcBef>
                <a:spcPts val="2400"/>
              </a:spcBef>
              <a:defRPr i="1" sz="2400">
                <a:solidFill>
                  <a:srgbClr val="FF0000"/>
                </a:solidFill>
              </a:defRPr>
            </a:pPr>
            <a:r>
              <a:t>How to secure your e-mail</a:t>
            </a:r>
            <a:r>
              <a:rPr>
                <a:solidFill>
                  <a:srgbClr val="000000"/>
                </a:solidFill>
              </a:rPr>
              <a:t>		</a:t>
            </a:r>
            <a:r>
              <a:t>How to use two-step verification (2SV) </a:t>
            </a:r>
          </a:p>
          <a:p>
            <a:pPr algn="ctr">
              <a:spcBef>
                <a:spcPts val="2400"/>
              </a:spcBef>
              <a:defRPr i="1" sz="2400">
                <a:solidFill>
                  <a:srgbClr val="00B050"/>
                </a:solidFill>
              </a:defRPr>
            </a:pPr>
            <a:r>
              <a:t>How to store passwords securely</a:t>
            </a:r>
          </a:p>
          <a:p>
            <a:pPr algn="ctr">
              <a:spcBef>
                <a:spcPts val="2400"/>
              </a:spcBef>
              <a:defRPr i="1" sz="2400">
                <a:solidFill>
                  <a:srgbClr val="0070C0"/>
                </a:solidFill>
              </a:defRPr>
            </a:pPr>
            <a:r>
              <a:t>How to backup your data</a:t>
            </a:r>
            <a:r>
              <a:rPr>
                <a:solidFill>
                  <a:srgbClr val="000000"/>
                </a:solidFill>
              </a:rPr>
              <a:t>		</a:t>
            </a:r>
            <a:r>
              <a:t>How to keep your devices updated</a:t>
            </a:r>
          </a:p>
        </p:txBody>
      </p:sp>
      <p:pic>
        <p:nvPicPr>
          <p:cNvPr id="169" name="Image" descr="Image"/>
          <p:cNvPicPr>
            <a:picLocks noChangeAspect="1"/>
          </p:cNvPicPr>
          <p:nvPr/>
        </p:nvPicPr>
        <p:blipFill>
          <a:blip r:embed="rId5">
            <a:extLst/>
          </a:blip>
          <a:stretch>
            <a:fillRect/>
          </a:stretch>
        </p:blipFill>
        <p:spPr>
          <a:xfrm>
            <a:off x="0" y="-188896"/>
            <a:ext cx="12992101" cy="2754326"/>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CustomShape 1"/>
          <p:cNvSpPr txBox="1"/>
          <p:nvPr/>
        </p:nvSpPr>
        <p:spPr>
          <a:xfrm>
            <a:off x="1337760" y="2480187"/>
            <a:ext cx="152194" cy="285547"/>
          </a:xfrm>
          <a:prstGeom prst="rect">
            <a:avLst/>
          </a:prstGeom>
          <a:ln w="12700">
            <a:miter lim="400000"/>
          </a:ln>
          <a:extLst>
            <a:ext uri="{C572A759-6A51-4108-AA02-DFA0A04FC94B}">
              <ma14:wrappingTextBoxFlag xmlns:ma14="http://schemas.microsoft.com/office/mac/drawingml/2011/main" val="1"/>
            </a:ext>
          </a:extLst>
        </p:spPr>
        <p:txBody>
          <a:bodyPr wrap="none" lIns="50760" tIns="50760" rIns="50760" bIns="50760" anchor="ctr">
            <a:spAutoFit/>
          </a:bodyPr>
          <a:lstStyle>
            <a:lvl1pPr>
              <a:defRPr spc="-1" sz="1200">
                <a:latin typeface="Times New Roman"/>
                <a:ea typeface="Times New Roman"/>
                <a:cs typeface="Times New Roman"/>
                <a:sym typeface="Times New Roman"/>
              </a:defRPr>
            </a:lvl1pPr>
          </a:lstStyle>
          <a:p>
            <a:pPr/>
            <a:r>
              <a:t> </a:t>
            </a:r>
          </a:p>
        </p:txBody>
      </p:sp>
      <p:sp>
        <p:nvSpPr>
          <p:cNvPr id="174" name="CustomShape 2"/>
          <p:cNvSpPr txBox="1"/>
          <p:nvPr/>
        </p:nvSpPr>
        <p:spPr>
          <a:xfrm>
            <a:off x="-5549401" y="4171826"/>
            <a:ext cx="127801" cy="285547"/>
          </a:xfrm>
          <a:prstGeom prst="rect">
            <a:avLst/>
          </a:prstGeom>
          <a:ln w="12700">
            <a:miter lim="400000"/>
          </a:ln>
          <a:extLst>
            <a:ext uri="{C572A759-6A51-4108-AA02-DFA0A04FC94B}">
              <ma14:wrappingTextBoxFlag xmlns:ma14="http://schemas.microsoft.com/office/mac/drawingml/2011/main" val="1"/>
            </a:ext>
          </a:extLst>
        </p:spPr>
        <p:txBody>
          <a:bodyPr lIns="50760" tIns="50760" rIns="50760" bIns="50760" anchor="ctr">
            <a:spAutoFit/>
          </a:bodyPr>
          <a:lstStyle>
            <a:lvl1pPr>
              <a:defRPr spc="-1" sz="1200">
                <a:latin typeface="Times New Roman"/>
                <a:ea typeface="Times New Roman"/>
                <a:cs typeface="Times New Roman"/>
                <a:sym typeface="Times New Roman"/>
              </a:defRPr>
            </a:lvl1pPr>
          </a:lstStyle>
          <a:p>
            <a:pPr/>
            <a:r>
              <a:t> </a:t>
            </a:r>
          </a:p>
        </p:txBody>
      </p:sp>
      <p:sp>
        <p:nvSpPr>
          <p:cNvPr id="175" name="TextBox 1"/>
          <p:cNvSpPr txBox="1"/>
          <p:nvPr/>
        </p:nvSpPr>
        <p:spPr>
          <a:xfrm>
            <a:off x="548861" y="2972016"/>
            <a:ext cx="11865644" cy="5480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400"/>
              </a:spcBef>
              <a:defRPr b="1" sz="3200"/>
            </a:lvl1pPr>
          </a:lstStyle>
          <a:p>
            <a:pPr/>
            <a:r>
              <a:t>How can we protect ourselves?</a:t>
            </a:r>
          </a:p>
        </p:txBody>
      </p:sp>
      <p:pic>
        <p:nvPicPr>
          <p:cNvPr id="176" name="Picture 4" descr="Picture 4"/>
          <p:cNvPicPr>
            <a:picLocks noChangeAspect="1"/>
          </p:cNvPicPr>
          <p:nvPr/>
        </p:nvPicPr>
        <p:blipFill>
          <a:blip r:embed="rId3">
            <a:extLst/>
          </a:blip>
          <a:stretch>
            <a:fillRect/>
          </a:stretch>
        </p:blipFill>
        <p:spPr>
          <a:xfrm>
            <a:off x="1731586" y="3721344"/>
            <a:ext cx="9540039" cy="3219228"/>
          </a:xfrm>
          <a:prstGeom prst="rect">
            <a:avLst/>
          </a:prstGeom>
          <a:ln w="12700">
            <a:miter lim="400000"/>
          </a:ln>
        </p:spPr>
      </p:pic>
      <p:sp>
        <p:nvSpPr>
          <p:cNvPr id="177" name="TextBox 5"/>
          <p:cNvSpPr txBox="1"/>
          <p:nvPr/>
        </p:nvSpPr>
        <p:spPr>
          <a:xfrm>
            <a:off x="548861" y="7105123"/>
            <a:ext cx="11865644" cy="21032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000"/>
            </a:pPr>
            <a:r>
              <a:t>Your email is where you keep your most personal and financial information.</a:t>
            </a:r>
          </a:p>
          <a:p>
            <a:pPr>
              <a:defRPr sz="2000"/>
            </a:pPr>
            <a:r>
              <a:t>If a cyber criminal accesses your email, they could:</a:t>
            </a:r>
          </a:p>
          <a:p>
            <a:pPr>
              <a:defRPr sz="2000"/>
            </a:pPr>
          </a:p>
          <a:p>
            <a:pPr>
              <a:buSzPct val="100000"/>
              <a:buFont typeface="Arial"/>
              <a:buChar char="•"/>
              <a:defRPr sz="2000"/>
            </a:pPr>
            <a:r>
              <a:t> access your other online accounts using the 'forgot password' feature (which often sends you an email)</a:t>
            </a:r>
          </a:p>
          <a:p>
            <a:pPr>
              <a:defRPr sz="2000"/>
            </a:pPr>
          </a:p>
          <a:p>
            <a:pPr>
              <a:buSzPct val="100000"/>
              <a:buFont typeface="Arial"/>
              <a:buChar char="•"/>
              <a:defRPr sz="2000"/>
            </a:pPr>
            <a:r>
              <a:t> access personal or business information and use this to scam you or people you know</a:t>
            </a:r>
          </a:p>
        </p:txBody>
      </p:sp>
      <p:pic>
        <p:nvPicPr>
          <p:cNvPr id="178" name="Image" descr="Image"/>
          <p:cNvPicPr>
            <a:picLocks noChangeAspect="1"/>
          </p:cNvPicPr>
          <p:nvPr/>
        </p:nvPicPr>
        <p:blipFill>
          <a:blip r:embed="rId4">
            <a:extLst/>
          </a:blip>
          <a:stretch>
            <a:fillRect/>
          </a:stretch>
        </p:blipFill>
        <p:spPr>
          <a:xfrm>
            <a:off x="0" y="-188896"/>
            <a:ext cx="12992101" cy="2754326"/>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CustomShape 1"/>
          <p:cNvSpPr txBox="1"/>
          <p:nvPr/>
        </p:nvSpPr>
        <p:spPr>
          <a:xfrm>
            <a:off x="1337760" y="2480187"/>
            <a:ext cx="152194" cy="285547"/>
          </a:xfrm>
          <a:prstGeom prst="rect">
            <a:avLst/>
          </a:prstGeom>
          <a:ln w="12700">
            <a:miter lim="400000"/>
          </a:ln>
          <a:extLst>
            <a:ext uri="{C572A759-6A51-4108-AA02-DFA0A04FC94B}">
              <ma14:wrappingTextBoxFlag xmlns:ma14="http://schemas.microsoft.com/office/mac/drawingml/2011/main" val="1"/>
            </a:ext>
          </a:extLst>
        </p:spPr>
        <p:txBody>
          <a:bodyPr wrap="none" lIns="50760" tIns="50760" rIns="50760" bIns="50760" anchor="ctr">
            <a:spAutoFit/>
          </a:bodyPr>
          <a:lstStyle>
            <a:lvl1pPr>
              <a:defRPr spc="-1" sz="1200">
                <a:latin typeface="Times New Roman"/>
                <a:ea typeface="Times New Roman"/>
                <a:cs typeface="Times New Roman"/>
                <a:sym typeface="Times New Roman"/>
              </a:defRPr>
            </a:lvl1pPr>
          </a:lstStyle>
          <a:p>
            <a:pPr/>
            <a:r>
              <a:t> </a:t>
            </a:r>
          </a:p>
        </p:txBody>
      </p:sp>
      <p:sp>
        <p:nvSpPr>
          <p:cNvPr id="183" name="CustomShape 2"/>
          <p:cNvSpPr txBox="1"/>
          <p:nvPr/>
        </p:nvSpPr>
        <p:spPr>
          <a:xfrm>
            <a:off x="-5549401" y="4171826"/>
            <a:ext cx="127801" cy="285547"/>
          </a:xfrm>
          <a:prstGeom prst="rect">
            <a:avLst/>
          </a:prstGeom>
          <a:ln w="12700">
            <a:miter lim="400000"/>
          </a:ln>
          <a:extLst>
            <a:ext uri="{C572A759-6A51-4108-AA02-DFA0A04FC94B}">
              <ma14:wrappingTextBoxFlag xmlns:ma14="http://schemas.microsoft.com/office/mac/drawingml/2011/main" val="1"/>
            </a:ext>
          </a:extLst>
        </p:spPr>
        <p:txBody>
          <a:bodyPr lIns="50760" tIns="50760" rIns="50760" bIns="50760" anchor="ctr">
            <a:spAutoFit/>
          </a:bodyPr>
          <a:lstStyle>
            <a:lvl1pPr>
              <a:defRPr spc="-1" sz="1200">
                <a:latin typeface="Times New Roman"/>
                <a:ea typeface="Times New Roman"/>
                <a:cs typeface="Times New Roman"/>
                <a:sym typeface="Times New Roman"/>
              </a:defRPr>
            </a:lvl1pPr>
          </a:lstStyle>
          <a:p>
            <a:pPr/>
            <a:r>
              <a:t> </a:t>
            </a:r>
          </a:p>
        </p:txBody>
      </p:sp>
      <p:sp>
        <p:nvSpPr>
          <p:cNvPr id="184" name="TextBox 1"/>
          <p:cNvSpPr txBox="1"/>
          <p:nvPr/>
        </p:nvSpPr>
        <p:spPr>
          <a:xfrm>
            <a:off x="548861" y="2972016"/>
            <a:ext cx="11865644" cy="12117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2400"/>
              </a:spcBef>
              <a:defRPr b="1" sz="3200"/>
            </a:pPr>
            <a:r>
              <a:t>How can we protect ourselves?</a:t>
            </a:r>
          </a:p>
          <a:p>
            <a:pPr algn="ctr">
              <a:spcBef>
                <a:spcPts val="2400"/>
              </a:spcBef>
              <a:defRPr b="1" i="1" sz="2400"/>
            </a:pPr>
            <a:r>
              <a:t>Secure your e-mail with a strong passphrase – three random words</a:t>
            </a:r>
          </a:p>
        </p:txBody>
      </p:sp>
      <p:sp>
        <p:nvSpPr>
          <p:cNvPr id="185" name="TextBox 5"/>
          <p:cNvSpPr txBox="1"/>
          <p:nvPr/>
        </p:nvSpPr>
        <p:spPr>
          <a:xfrm>
            <a:off x="6570583" y="4883400"/>
            <a:ext cx="6197489" cy="3296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000"/>
            </a:pPr>
            <a:r>
              <a:t>Complex passwords are hard for people to remember and no more difficult to crack than letters on their own.</a:t>
            </a:r>
          </a:p>
          <a:p>
            <a:pPr>
              <a:defRPr sz="2000"/>
            </a:pPr>
          </a:p>
          <a:p>
            <a:pPr>
              <a:defRPr sz="2000"/>
            </a:pPr>
            <a:r>
              <a:t>Choosing three random words and stringing them together into a phrase is easier to remember than a password with number substitution and the length makes it harder for computers to crack.</a:t>
            </a:r>
          </a:p>
          <a:p>
            <a:pPr>
              <a:defRPr sz="2000"/>
            </a:pPr>
          </a:p>
          <a:p>
            <a:pPr>
              <a:defRPr sz="2000"/>
            </a:pPr>
            <a:r>
              <a:t>A password of 12 or more characters is recommended by NCSC.</a:t>
            </a:r>
          </a:p>
        </p:txBody>
      </p:sp>
      <p:pic>
        <p:nvPicPr>
          <p:cNvPr id="186" name="Picture 3" descr="Picture 3"/>
          <p:cNvPicPr>
            <a:picLocks noChangeAspect="1"/>
          </p:cNvPicPr>
          <p:nvPr/>
        </p:nvPicPr>
        <p:blipFill>
          <a:blip r:embed="rId3">
            <a:extLst/>
          </a:blip>
          <a:stretch>
            <a:fillRect/>
          </a:stretch>
        </p:blipFill>
        <p:spPr>
          <a:xfrm>
            <a:off x="523065" y="4876005"/>
            <a:ext cx="6001799" cy="3000900"/>
          </a:xfrm>
          <a:prstGeom prst="rect">
            <a:avLst/>
          </a:prstGeom>
          <a:ln w="12700">
            <a:miter lim="400000"/>
          </a:ln>
        </p:spPr>
      </p:pic>
      <p:sp>
        <p:nvSpPr>
          <p:cNvPr id="187" name="TextBox 6"/>
          <p:cNvSpPr txBox="1"/>
          <p:nvPr/>
        </p:nvSpPr>
        <p:spPr>
          <a:xfrm>
            <a:off x="330583" y="8718387"/>
            <a:ext cx="12302199" cy="5480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i="1" sz="3200"/>
            </a:pPr>
            <a:r>
              <a:t>Three random words – ‘applenemopen’ </a:t>
            </a:r>
            <a:r>
              <a:rPr u="sng"/>
              <a:t>or</a:t>
            </a:r>
            <a:r>
              <a:t> ‘fruitflounderbiro’</a:t>
            </a:r>
          </a:p>
        </p:txBody>
      </p:sp>
      <p:pic>
        <p:nvPicPr>
          <p:cNvPr id="188" name="Image" descr="Image"/>
          <p:cNvPicPr>
            <a:picLocks noChangeAspect="1"/>
          </p:cNvPicPr>
          <p:nvPr/>
        </p:nvPicPr>
        <p:blipFill>
          <a:blip r:embed="rId4">
            <a:extLst/>
          </a:blip>
          <a:stretch>
            <a:fillRect/>
          </a:stretch>
        </p:blipFill>
        <p:spPr>
          <a:xfrm>
            <a:off x="0" y="-188896"/>
            <a:ext cx="12992101" cy="2754326"/>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CustomShape 1"/>
          <p:cNvSpPr txBox="1"/>
          <p:nvPr/>
        </p:nvSpPr>
        <p:spPr>
          <a:xfrm>
            <a:off x="1337760" y="2480187"/>
            <a:ext cx="152194" cy="285547"/>
          </a:xfrm>
          <a:prstGeom prst="rect">
            <a:avLst/>
          </a:prstGeom>
          <a:ln w="12700">
            <a:miter lim="400000"/>
          </a:ln>
          <a:extLst>
            <a:ext uri="{C572A759-6A51-4108-AA02-DFA0A04FC94B}">
              <ma14:wrappingTextBoxFlag xmlns:ma14="http://schemas.microsoft.com/office/mac/drawingml/2011/main" val="1"/>
            </a:ext>
          </a:extLst>
        </p:spPr>
        <p:txBody>
          <a:bodyPr wrap="none" lIns="50760" tIns="50760" rIns="50760" bIns="50760" anchor="ctr">
            <a:spAutoFit/>
          </a:bodyPr>
          <a:lstStyle>
            <a:lvl1pPr>
              <a:defRPr spc="-1" sz="1200">
                <a:latin typeface="Times New Roman"/>
                <a:ea typeface="Times New Roman"/>
                <a:cs typeface="Times New Roman"/>
                <a:sym typeface="Times New Roman"/>
              </a:defRPr>
            </a:lvl1pPr>
          </a:lstStyle>
          <a:p>
            <a:pPr/>
            <a:r>
              <a:t> </a:t>
            </a:r>
          </a:p>
        </p:txBody>
      </p:sp>
      <p:sp>
        <p:nvSpPr>
          <p:cNvPr id="193" name="CustomShape 2"/>
          <p:cNvSpPr txBox="1"/>
          <p:nvPr/>
        </p:nvSpPr>
        <p:spPr>
          <a:xfrm>
            <a:off x="-5549401" y="4171826"/>
            <a:ext cx="127801" cy="285547"/>
          </a:xfrm>
          <a:prstGeom prst="rect">
            <a:avLst/>
          </a:prstGeom>
          <a:ln w="12700">
            <a:miter lim="400000"/>
          </a:ln>
          <a:extLst>
            <a:ext uri="{C572A759-6A51-4108-AA02-DFA0A04FC94B}">
              <ma14:wrappingTextBoxFlag xmlns:ma14="http://schemas.microsoft.com/office/mac/drawingml/2011/main" val="1"/>
            </a:ext>
          </a:extLst>
        </p:spPr>
        <p:txBody>
          <a:bodyPr lIns="50760" tIns="50760" rIns="50760" bIns="50760" anchor="ctr">
            <a:spAutoFit/>
          </a:bodyPr>
          <a:lstStyle>
            <a:lvl1pPr>
              <a:defRPr spc="-1" sz="1200">
                <a:latin typeface="Times New Roman"/>
                <a:ea typeface="Times New Roman"/>
                <a:cs typeface="Times New Roman"/>
                <a:sym typeface="Times New Roman"/>
              </a:defRPr>
            </a:lvl1pPr>
          </a:lstStyle>
          <a:p>
            <a:pPr/>
            <a:r>
              <a:t> </a:t>
            </a:r>
          </a:p>
        </p:txBody>
      </p:sp>
      <p:sp>
        <p:nvSpPr>
          <p:cNvPr id="194" name="TextBox 1"/>
          <p:cNvSpPr txBox="1"/>
          <p:nvPr/>
        </p:nvSpPr>
        <p:spPr>
          <a:xfrm>
            <a:off x="548861" y="2972016"/>
            <a:ext cx="11865644" cy="12117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2400"/>
              </a:spcBef>
              <a:defRPr b="1" sz="3200"/>
            </a:pPr>
            <a:r>
              <a:t>How can we protect ourselves?</a:t>
            </a:r>
          </a:p>
          <a:p>
            <a:pPr algn="ctr">
              <a:spcBef>
                <a:spcPts val="2400"/>
              </a:spcBef>
              <a:defRPr b="1" i="1" sz="2400"/>
            </a:pPr>
            <a:r>
              <a:t>Turn on Two-step verification (2SV) </a:t>
            </a:r>
          </a:p>
        </p:txBody>
      </p:sp>
      <p:pic>
        <p:nvPicPr>
          <p:cNvPr id="195" name="Picture 3" descr="Picture 3"/>
          <p:cNvPicPr>
            <a:picLocks noChangeAspect="1"/>
          </p:cNvPicPr>
          <p:nvPr/>
        </p:nvPicPr>
        <p:blipFill>
          <a:blip r:embed="rId3">
            <a:extLst/>
          </a:blip>
          <a:stretch>
            <a:fillRect/>
          </a:stretch>
        </p:blipFill>
        <p:spPr>
          <a:xfrm>
            <a:off x="859230" y="4876005"/>
            <a:ext cx="5329466" cy="3000900"/>
          </a:xfrm>
          <a:prstGeom prst="rect">
            <a:avLst/>
          </a:prstGeom>
          <a:ln w="12700">
            <a:miter lim="400000"/>
          </a:ln>
        </p:spPr>
      </p:pic>
      <p:sp>
        <p:nvSpPr>
          <p:cNvPr id="196" name="TextBox 6"/>
          <p:cNvSpPr txBox="1"/>
          <p:nvPr/>
        </p:nvSpPr>
        <p:spPr>
          <a:xfrm>
            <a:off x="712326" y="8641443"/>
            <a:ext cx="11625073" cy="7926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i="1" sz="2400"/>
            </a:lvl1pPr>
          </a:lstStyle>
          <a:p>
            <a:pPr/>
            <a:r>
              <a:t>Using 2SV will normally stop a criminal accessing your data, even with your password!</a:t>
            </a:r>
          </a:p>
        </p:txBody>
      </p:sp>
      <p:sp>
        <p:nvSpPr>
          <p:cNvPr id="197" name="TextBox 2"/>
          <p:cNvSpPr txBox="1"/>
          <p:nvPr/>
        </p:nvSpPr>
        <p:spPr>
          <a:xfrm>
            <a:off x="6547325" y="4883399"/>
            <a:ext cx="5790074" cy="27120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000"/>
            </a:pPr>
            <a:r>
              <a:t>2-step verification involves using a second device to verify your identity.</a:t>
            </a:r>
          </a:p>
          <a:p>
            <a:pPr>
              <a:defRPr sz="2000"/>
            </a:pPr>
          </a:p>
          <a:p>
            <a:pPr>
              <a:defRPr sz="2000"/>
            </a:pPr>
            <a:r>
              <a:t>This could be a mobile phone app, a chip and pin device, a fingerprint reader or even a telephone.</a:t>
            </a:r>
          </a:p>
          <a:p>
            <a:pPr>
              <a:defRPr sz="2000"/>
            </a:pPr>
          </a:p>
          <a:p>
            <a:pPr>
              <a:defRPr sz="2000"/>
            </a:pPr>
            <a:r>
              <a:t>Most banks use an authentication device to enable online banking. This works in the same way as a 2SV app on your phone.</a:t>
            </a:r>
          </a:p>
        </p:txBody>
      </p:sp>
      <p:pic>
        <p:nvPicPr>
          <p:cNvPr id="198" name="Image" descr="Image"/>
          <p:cNvPicPr>
            <a:picLocks noChangeAspect="1"/>
          </p:cNvPicPr>
          <p:nvPr/>
        </p:nvPicPr>
        <p:blipFill>
          <a:blip r:embed="rId4">
            <a:extLst/>
          </a:blip>
          <a:stretch>
            <a:fillRect/>
          </a:stretch>
        </p:blipFill>
        <p:spPr>
          <a:xfrm>
            <a:off x="0" y="-188896"/>
            <a:ext cx="12992101" cy="2754326"/>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CustomShape 1"/>
          <p:cNvSpPr txBox="1"/>
          <p:nvPr/>
        </p:nvSpPr>
        <p:spPr>
          <a:xfrm>
            <a:off x="1337760" y="2480187"/>
            <a:ext cx="152194" cy="285547"/>
          </a:xfrm>
          <a:prstGeom prst="rect">
            <a:avLst/>
          </a:prstGeom>
          <a:ln w="12700">
            <a:miter lim="400000"/>
          </a:ln>
          <a:extLst>
            <a:ext uri="{C572A759-6A51-4108-AA02-DFA0A04FC94B}">
              <ma14:wrappingTextBoxFlag xmlns:ma14="http://schemas.microsoft.com/office/mac/drawingml/2011/main" val="1"/>
            </a:ext>
          </a:extLst>
        </p:spPr>
        <p:txBody>
          <a:bodyPr wrap="none" lIns="50760" tIns="50760" rIns="50760" bIns="50760" anchor="ctr">
            <a:spAutoFit/>
          </a:bodyPr>
          <a:lstStyle>
            <a:lvl1pPr>
              <a:defRPr spc="-1" sz="1200">
                <a:latin typeface="Times New Roman"/>
                <a:ea typeface="Times New Roman"/>
                <a:cs typeface="Times New Roman"/>
                <a:sym typeface="Times New Roman"/>
              </a:defRPr>
            </a:lvl1pPr>
          </a:lstStyle>
          <a:p>
            <a:pPr/>
            <a:r>
              <a:t> </a:t>
            </a:r>
          </a:p>
        </p:txBody>
      </p:sp>
      <p:sp>
        <p:nvSpPr>
          <p:cNvPr id="203" name="CustomShape 2"/>
          <p:cNvSpPr txBox="1"/>
          <p:nvPr/>
        </p:nvSpPr>
        <p:spPr>
          <a:xfrm>
            <a:off x="-5549401" y="4171826"/>
            <a:ext cx="127801" cy="285547"/>
          </a:xfrm>
          <a:prstGeom prst="rect">
            <a:avLst/>
          </a:prstGeom>
          <a:ln w="12700">
            <a:miter lim="400000"/>
          </a:ln>
          <a:extLst>
            <a:ext uri="{C572A759-6A51-4108-AA02-DFA0A04FC94B}">
              <ma14:wrappingTextBoxFlag xmlns:ma14="http://schemas.microsoft.com/office/mac/drawingml/2011/main" val="1"/>
            </a:ext>
          </a:extLst>
        </p:spPr>
        <p:txBody>
          <a:bodyPr lIns="50760" tIns="50760" rIns="50760" bIns="50760" anchor="ctr">
            <a:spAutoFit/>
          </a:bodyPr>
          <a:lstStyle>
            <a:lvl1pPr>
              <a:defRPr spc="-1" sz="1200">
                <a:latin typeface="Times New Roman"/>
                <a:ea typeface="Times New Roman"/>
                <a:cs typeface="Times New Roman"/>
                <a:sym typeface="Times New Roman"/>
              </a:defRPr>
            </a:lvl1pPr>
          </a:lstStyle>
          <a:p>
            <a:pPr/>
            <a:r>
              <a:t> </a:t>
            </a:r>
          </a:p>
        </p:txBody>
      </p:sp>
      <p:sp>
        <p:nvSpPr>
          <p:cNvPr id="204" name="TextBox 1"/>
          <p:cNvSpPr txBox="1"/>
          <p:nvPr/>
        </p:nvSpPr>
        <p:spPr>
          <a:xfrm>
            <a:off x="548861" y="2972016"/>
            <a:ext cx="11865644" cy="12117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2400"/>
              </a:spcBef>
              <a:defRPr b="1" sz="3200"/>
            </a:pPr>
            <a:r>
              <a:t>How can we protect ourselves?</a:t>
            </a:r>
          </a:p>
          <a:p>
            <a:pPr algn="ctr">
              <a:spcBef>
                <a:spcPts val="2400"/>
              </a:spcBef>
              <a:defRPr b="1" i="1" sz="2400"/>
            </a:pPr>
            <a:r>
              <a:t>Use a Password Manager or Browser Password store</a:t>
            </a:r>
          </a:p>
        </p:txBody>
      </p:sp>
      <p:pic>
        <p:nvPicPr>
          <p:cNvPr id="205" name="Picture 3" descr="Picture 3"/>
          <p:cNvPicPr>
            <a:picLocks noChangeAspect="1"/>
          </p:cNvPicPr>
          <p:nvPr/>
        </p:nvPicPr>
        <p:blipFill>
          <a:blip r:embed="rId3">
            <a:extLst/>
          </a:blip>
          <a:stretch>
            <a:fillRect/>
          </a:stretch>
        </p:blipFill>
        <p:spPr>
          <a:xfrm>
            <a:off x="859230" y="5126080"/>
            <a:ext cx="5329466" cy="2500749"/>
          </a:xfrm>
          <a:prstGeom prst="rect">
            <a:avLst/>
          </a:prstGeom>
          <a:ln w="12700">
            <a:miter lim="400000"/>
          </a:ln>
        </p:spPr>
      </p:pic>
      <p:sp>
        <p:nvSpPr>
          <p:cNvPr id="206" name="TextBox 6"/>
          <p:cNvSpPr txBox="1"/>
          <p:nvPr/>
        </p:nvSpPr>
        <p:spPr>
          <a:xfrm>
            <a:off x="712326" y="8641443"/>
            <a:ext cx="11625073" cy="4370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i="1" sz="2400"/>
            </a:lvl1pPr>
          </a:lstStyle>
          <a:p>
            <a:pPr/>
            <a:r>
              <a:t>Use a strong memorable password to secure your password manager </a:t>
            </a:r>
          </a:p>
        </p:txBody>
      </p:sp>
      <p:sp>
        <p:nvSpPr>
          <p:cNvPr id="207" name="TextBox 2"/>
          <p:cNvSpPr txBox="1"/>
          <p:nvPr/>
        </p:nvSpPr>
        <p:spPr>
          <a:xfrm>
            <a:off x="6547325" y="4883400"/>
            <a:ext cx="5790074" cy="3296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000"/>
            </a:pPr>
            <a:r>
              <a:t>We all have lots of passwords these days and the temptation is to use the one password that you can remember for all accounts. </a:t>
            </a:r>
          </a:p>
          <a:p>
            <a:pPr>
              <a:defRPr sz="2000"/>
            </a:pPr>
          </a:p>
          <a:p>
            <a:pPr>
              <a:defRPr sz="2000"/>
            </a:pPr>
            <a:r>
              <a:t>Password managers will securely suggest and store long passwords for you, often across multiple devices, and you only have to remember the one passphrase (</a:t>
            </a:r>
            <a:r>
              <a:rPr i="1"/>
              <a:t>made of three random words, of course</a:t>
            </a:r>
            <a:r>
              <a:t>!)</a:t>
            </a:r>
          </a:p>
          <a:p>
            <a:pPr>
              <a:defRPr sz="2000"/>
            </a:pPr>
          </a:p>
          <a:p>
            <a:pPr>
              <a:defRPr sz="2000"/>
            </a:pPr>
            <a:r>
              <a:t>Take care on shared computers!</a:t>
            </a:r>
          </a:p>
        </p:txBody>
      </p:sp>
      <p:pic>
        <p:nvPicPr>
          <p:cNvPr id="208" name="Image" descr="Image"/>
          <p:cNvPicPr>
            <a:picLocks noChangeAspect="1"/>
          </p:cNvPicPr>
          <p:nvPr/>
        </p:nvPicPr>
        <p:blipFill>
          <a:blip r:embed="rId4">
            <a:extLst/>
          </a:blip>
          <a:stretch>
            <a:fillRect/>
          </a:stretch>
        </p:blipFill>
        <p:spPr>
          <a:xfrm>
            <a:off x="0" y="-188896"/>
            <a:ext cx="12992101" cy="2754326"/>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CustomShape 1"/>
          <p:cNvSpPr txBox="1"/>
          <p:nvPr/>
        </p:nvSpPr>
        <p:spPr>
          <a:xfrm>
            <a:off x="1337760" y="2480187"/>
            <a:ext cx="152194" cy="285547"/>
          </a:xfrm>
          <a:prstGeom prst="rect">
            <a:avLst/>
          </a:prstGeom>
          <a:ln w="12700">
            <a:miter lim="400000"/>
          </a:ln>
          <a:extLst>
            <a:ext uri="{C572A759-6A51-4108-AA02-DFA0A04FC94B}">
              <ma14:wrappingTextBoxFlag xmlns:ma14="http://schemas.microsoft.com/office/mac/drawingml/2011/main" val="1"/>
            </a:ext>
          </a:extLst>
        </p:spPr>
        <p:txBody>
          <a:bodyPr wrap="none" lIns="50760" tIns="50760" rIns="50760" bIns="50760" anchor="ctr">
            <a:spAutoFit/>
          </a:bodyPr>
          <a:lstStyle>
            <a:lvl1pPr>
              <a:defRPr spc="-1" sz="1200">
                <a:latin typeface="Times New Roman"/>
                <a:ea typeface="Times New Roman"/>
                <a:cs typeface="Times New Roman"/>
                <a:sym typeface="Times New Roman"/>
              </a:defRPr>
            </a:lvl1pPr>
          </a:lstStyle>
          <a:p>
            <a:pPr/>
            <a:r>
              <a:t> </a:t>
            </a:r>
          </a:p>
        </p:txBody>
      </p:sp>
      <p:sp>
        <p:nvSpPr>
          <p:cNvPr id="213" name="CustomShape 2"/>
          <p:cNvSpPr txBox="1"/>
          <p:nvPr/>
        </p:nvSpPr>
        <p:spPr>
          <a:xfrm>
            <a:off x="-5549401" y="4171826"/>
            <a:ext cx="127801" cy="285547"/>
          </a:xfrm>
          <a:prstGeom prst="rect">
            <a:avLst/>
          </a:prstGeom>
          <a:ln w="12700">
            <a:miter lim="400000"/>
          </a:ln>
          <a:extLst>
            <a:ext uri="{C572A759-6A51-4108-AA02-DFA0A04FC94B}">
              <ma14:wrappingTextBoxFlag xmlns:ma14="http://schemas.microsoft.com/office/mac/drawingml/2011/main" val="1"/>
            </a:ext>
          </a:extLst>
        </p:spPr>
        <p:txBody>
          <a:bodyPr lIns="50760" tIns="50760" rIns="50760" bIns="50760" anchor="ctr">
            <a:spAutoFit/>
          </a:bodyPr>
          <a:lstStyle>
            <a:lvl1pPr>
              <a:defRPr spc="-1" sz="1200">
                <a:latin typeface="Times New Roman"/>
                <a:ea typeface="Times New Roman"/>
                <a:cs typeface="Times New Roman"/>
                <a:sym typeface="Times New Roman"/>
              </a:defRPr>
            </a:lvl1pPr>
          </a:lstStyle>
          <a:p>
            <a:pPr/>
            <a:r>
              <a:t> </a:t>
            </a:r>
          </a:p>
        </p:txBody>
      </p:sp>
      <p:sp>
        <p:nvSpPr>
          <p:cNvPr id="214" name="TextBox 1"/>
          <p:cNvSpPr txBox="1"/>
          <p:nvPr/>
        </p:nvSpPr>
        <p:spPr>
          <a:xfrm>
            <a:off x="548861" y="2972016"/>
            <a:ext cx="11865644" cy="12117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2400"/>
              </a:spcBef>
              <a:defRPr b="1" sz="3200"/>
            </a:pPr>
            <a:r>
              <a:t>How can we protect ourselves?</a:t>
            </a:r>
          </a:p>
          <a:p>
            <a:pPr algn="ctr">
              <a:spcBef>
                <a:spcPts val="2400"/>
              </a:spcBef>
              <a:defRPr b="1" i="1" sz="2400"/>
            </a:pPr>
            <a:r>
              <a:t>Backup your device’s data regularly</a:t>
            </a:r>
          </a:p>
        </p:txBody>
      </p:sp>
      <p:pic>
        <p:nvPicPr>
          <p:cNvPr id="215" name="Picture 3" descr="Picture 3"/>
          <p:cNvPicPr>
            <a:picLocks noChangeAspect="1"/>
          </p:cNvPicPr>
          <p:nvPr/>
        </p:nvPicPr>
        <p:blipFill>
          <a:blip r:embed="rId3">
            <a:extLst/>
          </a:blip>
          <a:stretch>
            <a:fillRect/>
          </a:stretch>
        </p:blipFill>
        <p:spPr>
          <a:xfrm>
            <a:off x="503142" y="4866044"/>
            <a:ext cx="5521570" cy="2760786"/>
          </a:xfrm>
          <a:prstGeom prst="rect">
            <a:avLst/>
          </a:prstGeom>
          <a:ln w="12700">
            <a:miter lim="400000"/>
          </a:ln>
        </p:spPr>
      </p:pic>
      <p:sp>
        <p:nvSpPr>
          <p:cNvPr id="216" name="TextBox 6"/>
          <p:cNvSpPr txBox="1"/>
          <p:nvPr/>
        </p:nvSpPr>
        <p:spPr>
          <a:xfrm>
            <a:off x="712326" y="8641443"/>
            <a:ext cx="11625073" cy="4370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i="1" sz="2400"/>
            </a:lvl1pPr>
          </a:lstStyle>
          <a:p>
            <a:pPr/>
            <a:r>
              <a:t>Back up any data that would inconvenience you if it were lost</a:t>
            </a:r>
          </a:p>
        </p:txBody>
      </p:sp>
      <p:sp>
        <p:nvSpPr>
          <p:cNvPr id="217" name="TextBox 2"/>
          <p:cNvSpPr txBox="1"/>
          <p:nvPr/>
        </p:nvSpPr>
        <p:spPr>
          <a:xfrm>
            <a:off x="6547325" y="4883399"/>
            <a:ext cx="5790074" cy="27120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000"/>
            </a:pPr>
            <a:r>
              <a:t>Backing up your data will ensure that you are able to recover critical information in the event of your computer becoming corrupted or getting stolen.</a:t>
            </a:r>
          </a:p>
          <a:p>
            <a:pPr>
              <a:defRPr sz="2000"/>
            </a:pPr>
          </a:p>
          <a:p>
            <a:pPr>
              <a:defRPr sz="2000"/>
            </a:pPr>
            <a:r>
              <a:t>You can back up to a USB stick, an external hard disk or a cloud account.</a:t>
            </a:r>
          </a:p>
          <a:p>
            <a:pPr>
              <a:defRPr sz="2000"/>
            </a:pPr>
          </a:p>
          <a:p>
            <a:pPr>
              <a:defRPr sz="2000"/>
            </a:pPr>
            <a:r>
              <a:t>Most computers, tablets or phones have software built in to take backups.</a:t>
            </a:r>
          </a:p>
        </p:txBody>
      </p:sp>
      <p:pic>
        <p:nvPicPr>
          <p:cNvPr id="218" name="Image" descr="Image"/>
          <p:cNvPicPr>
            <a:picLocks noChangeAspect="1"/>
          </p:cNvPicPr>
          <p:nvPr/>
        </p:nvPicPr>
        <p:blipFill>
          <a:blip r:embed="rId4">
            <a:extLst/>
          </a:blip>
          <a:stretch>
            <a:fillRect/>
          </a:stretch>
        </p:blipFill>
        <p:spPr>
          <a:xfrm>
            <a:off x="0" y="-188896"/>
            <a:ext cx="12992101" cy="2754326"/>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